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9" r:id="rId4"/>
    <p:sldId id="291" r:id="rId5"/>
    <p:sldId id="293" r:id="rId6"/>
    <p:sldId id="292" r:id="rId7"/>
    <p:sldId id="294" r:id="rId8"/>
    <p:sldId id="295" r:id="rId9"/>
    <p:sldId id="296" r:id="rId10"/>
    <p:sldId id="298" r:id="rId11"/>
    <p:sldId id="297" r:id="rId12"/>
    <p:sldId id="299" r:id="rId13"/>
    <p:sldId id="300" r:id="rId14"/>
    <p:sldId id="260" r:id="rId15"/>
    <p:sldId id="301" r:id="rId16"/>
    <p:sldId id="302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4" r:id="rId27"/>
    <p:sldId id="313" r:id="rId28"/>
    <p:sldId id="316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9DA"/>
    <a:srgbClr val="4FA7FF"/>
    <a:srgbClr val="9BDEFF"/>
    <a:srgbClr val="66CCFF"/>
    <a:srgbClr val="8AEECA"/>
    <a:srgbClr val="87F5F0"/>
    <a:srgbClr val="1FDB98"/>
    <a:srgbClr val="C0C0C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4" autoAdjust="0"/>
    <p:restoredTop sz="94660" autoAdjust="0"/>
  </p:normalViewPr>
  <p:slideViewPr>
    <p:cSldViewPr>
      <p:cViewPr varScale="1">
        <p:scale>
          <a:sx n="105" d="100"/>
          <a:sy n="105" d="100"/>
        </p:scale>
        <p:origin x="-1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/>
          <p:cNvSpPr>
            <a:spLocks noChangeArrowheads="1"/>
          </p:cNvSpPr>
          <p:nvPr/>
        </p:nvSpPr>
        <p:spPr bwMode="white">
          <a:xfrm>
            <a:off x="0" y="0"/>
            <a:ext cx="9144000" cy="4041775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093" name="Freeform 21"/>
          <p:cNvSpPr>
            <a:spLocks/>
          </p:cNvSpPr>
          <p:nvPr/>
        </p:nvSpPr>
        <p:spPr bwMode="gray">
          <a:xfrm>
            <a:off x="-4763" y="1936750"/>
            <a:ext cx="9148763" cy="2744788"/>
          </a:xfrm>
          <a:custGeom>
            <a:avLst/>
            <a:gdLst/>
            <a:ahLst/>
            <a:cxnLst>
              <a:cxn ang="0">
                <a:pos x="3" y="563"/>
              </a:cxn>
              <a:cxn ang="0">
                <a:pos x="2890" y="7"/>
              </a:cxn>
              <a:cxn ang="0">
                <a:pos x="5763" y="583"/>
              </a:cxn>
              <a:cxn ang="0">
                <a:pos x="5760" y="1729"/>
              </a:cxn>
              <a:cxn ang="0">
                <a:pos x="0" y="1729"/>
              </a:cxn>
              <a:cxn ang="0">
                <a:pos x="3" y="563"/>
              </a:cxn>
            </a:cxnLst>
            <a:rect l="0" t="0" r="r" b="b"/>
            <a:pathLst>
              <a:path w="5763" h="1729">
                <a:moveTo>
                  <a:pt x="3" y="563"/>
                </a:moveTo>
                <a:cubicBezTo>
                  <a:pt x="725" y="326"/>
                  <a:pt x="1498" y="14"/>
                  <a:pt x="2890" y="7"/>
                </a:cubicBezTo>
                <a:cubicBezTo>
                  <a:pt x="4282" y="0"/>
                  <a:pt x="5342" y="355"/>
                  <a:pt x="5763" y="583"/>
                </a:cubicBezTo>
                <a:lnTo>
                  <a:pt x="5760" y="1729"/>
                </a:lnTo>
                <a:lnTo>
                  <a:pt x="0" y="1729"/>
                </a:lnTo>
                <a:lnTo>
                  <a:pt x="3" y="563"/>
                </a:lnTo>
                <a:close/>
              </a:path>
            </a:pathLst>
          </a:custGeom>
          <a:gradFill rotWithShape="1">
            <a:gsLst>
              <a:gs pos="0">
                <a:schemeClr val="tx1">
                  <a:gamma/>
                  <a:tint val="75686"/>
                  <a:invGamma/>
                </a:schemeClr>
              </a:gs>
              <a:gs pos="50000">
                <a:schemeClr val="tx1"/>
              </a:gs>
              <a:gs pos="100000">
                <a:schemeClr val="tx1">
                  <a:gamma/>
                  <a:tint val="75686"/>
                  <a:invGamma/>
                </a:schemeClr>
              </a:gs>
            </a:gsLst>
            <a:lin ang="0" scaled="1"/>
          </a:gradFill>
          <a:ln w="57150" cmpd="sng">
            <a:noFill/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white">
          <a:xfrm>
            <a:off x="0" y="4933950"/>
            <a:ext cx="9163050" cy="19415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gray">
          <a:xfrm>
            <a:off x="0" y="4826000"/>
            <a:ext cx="9156700" cy="16827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092" name="Freeform 20" descr="b"/>
          <p:cNvSpPr>
            <a:spLocks/>
          </p:cNvSpPr>
          <p:nvPr/>
        </p:nvSpPr>
        <p:spPr bwMode="gray">
          <a:xfrm>
            <a:off x="-11113" y="2060575"/>
            <a:ext cx="9155113" cy="2765425"/>
          </a:xfrm>
          <a:custGeom>
            <a:avLst/>
            <a:gdLst/>
            <a:ahLst/>
            <a:cxnLst>
              <a:cxn ang="0">
                <a:pos x="0" y="569"/>
              </a:cxn>
              <a:cxn ang="0">
                <a:pos x="2818" y="21"/>
              </a:cxn>
              <a:cxn ang="0">
                <a:pos x="5767" y="583"/>
              </a:cxn>
              <a:cxn ang="0">
                <a:pos x="5764" y="1644"/>
              </a:cxn>
              <a:cxn ang="0">
                <a:pos x="4" y="1644"/>
              </a:cxn>
              <a:cxn ang="0">
                <a:pos x="0" y="569"/>
              </a:cxn>
            </a:cxnLst>
            <a:rect l="0" t="0" r="r" b="b"/>
            <a:pathLst>
              <a:path w="5767" h="1644">
                <a:moveTo>
                  <a:pt x="0" y="569"/>
                </a:moveTo>
                <a:cubicBezTo>
                  <a:pt x="722" y="332"/>
                  <a:pt x="1460" y="42"/>
                  <a:pt x="2818" y="21"/>
                </a:cubicBezTo>
                <a:cubicBezTo>
                  <a:pt x="4176" y="0"/>
                  <a:pt x="5346" y="355"/>
                  <a:pt x="5767" y="583"/>
                </a:cubicBezTo>
                <a:lnTo>
                  <a:pt x="5764" y="1644"/>
                </a:lnTo>
                <a:lnTo>
                  <a:pt x="4" y="1644"/>
                </a:lnTo>
                <a:lnTo>
                  <a:pt x="0" y="569"/>
                </a:lnTo>
                <a:close/>
              </a:path>
            </a:pathLst>
          </a:custGeom>
          <a:blipFill dpi="0" rotWithShape="1">
            <a:blip r:embed="rId2" cstate="print"/>
            <a:srcRect/>
            <a:stretch>
              <a:fillRect/>
            </a:stretch>
          </a:blipFill>
          <a:ln w="57150" cmpd="sng">
            <a:noFill/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black">
          <a:xfrm>
            <a:off x="838200" y="990600"/>
            <a:ext cx="7467600" cy="685800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004888" y="5334000"/>
            <a:ext cx="7086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77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373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238125"/>
            <a:ext cx="9144000" cy="1174750"/>
          </a:xfrm>
          <a:prstGeom prst="rect">
            <a:avLst/>
          </a:prstGeom>
          <a:noFill/>
        </p:spPr>
      </p:pic>
      <p:sp>
        <p:nvSpPr>
          <p:cNvPr id="1041" name="Rectangle 17"/>
          <p:cNvSpPr>
            <a:spLocks noChangeArrowheads="1"/>
          </p:cNvSpPr>
          <p:nvPr/>
        </p:nvSpPr>
        <p:spPr bwMode="white">
          <a:xfrm>
            <a:off x="0" y="0"/>
            <a:ext cx="9144000" cy="2413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ltGray">
          <a:xfrm>
            <a:off x="0" y="6524625"/>
            <a:ext cx="9144000" cy="3333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3732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304800"/>
            <a:ext cx="82296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</a:t>
            </a:r>
          </a:p>
        </p:txBody>
      </p:sp>
      <p:sp>
        <p:nvSpPr>
          <p:cNvPr id="1043" name="Freeform 19"/>
          <p:cNvSpPr>
            <a:spLocks/>
          </p:cNvSpPr>
          <p:nvPr/>
        </p:nvSpPr>
        <p:spPr bwMode="white">
          <a:xfrm>
            <a:off x="3175" y="963613"/>
            <a:ext cx="9140825" cy="461962"/>
          </a:xfrm>
          <a:custGeom>
            <a:avLst/>
            <a:gdLst/>
            <a:ahLst/>
            <a:cxnLst>
              <a:cxn ang="0">
                <a:pos x="0" y="290"/>
              </a:cxn>
              <a:cxn ang="0">
                <a:pos x="1" y="193"/>
              </a:cxn>
              <a:cxn ang="0">
                <a:pos x="1833" y="25"/>
              </a:cxn>
              <a:cxn ang="0">
                <a:pos x="3966" y="41"/>
              </a:cxn>
              <a:cxn ang="0">
                <a:pos x="5760" y="184"/>
              </a:cxn>
              <a:cxn ang="0">
                <a:pos x="5764" y="291"/>
              </a:cxn>
              <a:cxn ang="0">
                <a:pos x="0" y="290"/>
              </a:cxn>
            </a:cxnLst>
            <a:rect l="0" t="0" r="r" b="b"/>
            <a:pathLst>
              <a:path w="5764" h="291">
                <a:moveTo>
                  <a:pt x="0" y="290"/>
                </a:moveTo>
                <a:lnTo>
                  <a:pt x="1" y="193"/>
                </a:lnTo>
                <a:cubicBezTo>
                  <a:pt x="305" y="150"/>
                  <a:pt x="1172" y="50"/>
                  <a:pt x="1833" y="25"/>
                </a:cubicBezTo>
                <a:cubicBezTo>
                  <a:pt x="2494" y="0"/>
                  <a:pt x="3312" y="15"/>
                  <a:pt x="3966" y="41"/>
                </a:cubicBezTo>
                <a:cubicBezTo>
                  <a:pt x="4620" y="68"/>
                  <a:pt x="5460" y="142"/>
                  <a:pt x="5760" y="184"/>
                </a:cubicBezTo>
                <a:lnTo>
                  <a:pt x="5764" y="291"/>
                </a:lnTo>
                <a:lnTo>
                  <a:pt x="0" y="29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rgbClr val="0049DA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enormal_number" TargetMode="External"/><Relationship Id="rId2" Type="http://schemas.openxmlformats.org/officeDocument/2006/relationships/hyperlink" Target="http://en.wikipedia.org/wiki/Negative_zero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en.wikipedia.org/wiki/Not_a_number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692696"/>
            <a:ext cx="7467600" cy="983704"/>
          </a:xfrm>
        </p:spPr>
        <p:txBody>
          <a:bodyPr/>
          <a:lstStyle/>
          <a:p>
            <a:r>
              <a:rPr lang="tr-TR" dirty="0" err="1" smtClean="0"/>
              <a:t>Ch</a:t>
            </a:r>
            <a:r>
              <a:rPr lang="tr-TR" dirty="0" smtClean="0"/>
              <a:t>.3 - </a:t>
            </a:r>
            <a:r>
              <a:rPr lang="tr-TR" dirty="0" err="1" smtClean="0"/>
              <a:t>Computer</a:t>
            </a:r>
            <a:r>
              <a:rPr lang="tr-TR" dirty="0" smtClean="0"/>
              <a:t> </a:t>
            </a:r>
            <a:r>
              <a:rPr lang="tr-TR" dirty="0" err="1" smtClean="0"/>
              <a:t>Organization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noProof="0" dirty="0" smtClean="0"/>
              <a:t>BIT 1003</a:t>
            </a:r>
            <a:r>
              <a:rPr lang="tr-TR" noProof="0" dirty="0" smtClean="0"/>
              <a:t> </a:t>
            </a:r>
            <a:r>
              <a:rPr lang="en-US" noProof="0" dirty="0" smtClean="0"/>
              <a:t>- </a:t>
            </a:r>
            <a:r>
              <a:rPr lang="tr-TR" dirty="0" err="1" smtClean="0"/>
              <a:t>Presentation</a:t>
            </a:r>
            <a:r>
              <a:rPr lang="tr-TR" dirty="0" smtClean="0"/>
              <a:t> 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134100" y="-14288"/>
            <a:ext cx="2895600" cy="228601"/>
          </a:xfrm>
          <a:prstGeom prst="rect">
            <a:avLst/>
          </a:prstGeom>
        </p:spPr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COMPUTER WORD SIZE</a:t>
            </a:r>
            <a:endParaRPr lang="en-US" sz="1800" dirty="0"/>
          </a:p>
        </p:txBody>
      </p:sp>
      <p:sp>
        <p:nvSpPr>
          <p:cNvPr id="96259" name="Freeform 3"/>
          <p:cNvSpPr>
            <a:spLocks noEditPoints="1"/>
          </p:cNvSpPr>
          <p:nvPr/>
        </p:nvSpPr>
        <p:spPr bwMode="gray">
          <a:xfrm>
            <a:off x="1447800" y="1981200"/>
            <a:ext cx="5943600" cy="4038600"/>
          </a:xfrm>
          <a:custGeom>
            <a:avLst/>
            <a:gdLst/>
            <a:ahLst/>
            <a:cxnLst>
              <a:cxn ang="0">
                <a:pos x="1092" y="50"/>
              </a:cxn>
              <a:cxn ang="0">
                <a:pos x="822" y="168"/>
              </a:cxn>
              <a:cxn ang="0">
                <a:pos x="594" y="300"/>
              </a:cxn>
              <a:cxn ang="0">
                <a:pos x="406" y="446"/>
              </a:cxn>
              <a:cxn ang="0">
                <a:pos x="254" y="604"/>
              </a:cxn>
              <a:cxn ang="0">
                <a:pos x="140" y="772"/>
              </a:cxn>
              <a:cxn ang="0">
                <a:pos x="60" y="944"/>
              </a:cxn>
              <a:cxn ang="0">
                <a:pos x="14" y="1122"/>
              </a:cxn>
              <a:cxn ang="0">
                <a:pos x="0" y="1300"/>
              </a:cxn>
              <a:cxn ang="0">
                <a:pos x="18" y="1476"/>
              </a:cxn>
              <a:cxn ang="0">
                <a:pos x="64" y="1650"/>
              </a:cxn>
              <a:cxn ang="0">
                <a:pos x="138" y="1818"/>
              </a:cxn>
              <a:cxn ang="0">
                <a:pos x="238" y="1978"/>
              </a:cxn>
              <a:cxn ang="0">
                <a:pos x="364" y="2126"/>
              </a:cxn>
              <a:cxn ang="0">
                <a:pos x="512" y="2262"/>
              </a:cxn>
              <a:cxn ang="0">
                <a:pos x="684" y="2382"/>
              </a:cxn>
              <a:cxn ang="0">
                <a:pos x="874" y="2484"/>
              </a:cxn>
              <a:cxn ang="0">
                <a:pos x="1086" y="2564"/>
              </a:cxn>
              <a:cxn ang="0">
                <a:pos x="1314" y="2622"/>
              </a:cxn>
              <a:cxn ang="0">
                <a:pos x="1558" y="2654"/>
              </a:cxn>
              <a:cxn ang="0">
                <a:pos x="1818" y="2658"/>
              </a:cxn>
              <a:cxn ang="0">
                <a:pos x="2090" y="2632"/>
              </a:cxn>
              <a:cxn ang="0">
                <a:pos x="2374" y="2574"/>
              </a:cxn>
              <a:cxn ang="0">
                <a:pos x="2544" y="2912"/>
              </a:cxn>
              <a:cxn ang="0">
                <a:pos x="1868" y="1552"/>
              </a:cxn>
              <a:cxn ang="0">
                <a:pos x="1956" y="1914"/>
              </a:cxn>
              <a:cxn ang="0">
                <a:pos x="1788" y="1936"/>
              </a:cxn>
              <a:cxn ang="0">
                <a:pos x="1616" y="1934"/>
              </a:cxn>
              <a:cxn ang="0">
                <a:pos x="1442" y="1912"/>
              </a:cxn>
              <a:cxn ang="0">
                <a:pos x="1272" y="1872"/>
              </a:cxn>
              <a:cxn ang="0">
                <a:pos x="1108" y="1812"/>
              </a:cxn>
              <a:cxn ang="0">
                <a:pos x="952" y="1736"/>
              </a:cxn>
              <a:cxn ang="0">
                <a:pos x="810" y="1646"/>
              </a:cxn>
              <a:cxn ang="0">
                <a:pos x="684" y="1542"/>
              </a:cxn>
              <a:cxn ang="0">
                <a:pos x="578" y="1428"/>
              </a:cxn>
              <a:cxn ang="0">
                <a:pos x="494" y="1304"/>
              </a:cxn>
              <a:cxn ang="0">
                <a:pos x="438" y="1170"/>
              </a:cxn>
              <a:cxn ang="0">
                <a:pos x="410" y="1032"/>
              </a:cxn>
              <a:cxn ang="0">
                <a:pos x="416" y="888"/>
              </a:cxn>
              <a:cxn ang="0">
                <a:pos x="460" y="742"/>
              </a:cxn>
              <a:cxn ang="0">
                <a:pos x="544" y="592"/>
              </a:cxn>
              <a:cxn ang="0">
                <a:pos x="670" y="444"/>
              </a:cxn>
              <a:cxn ang="0">
                <a:pos x="844" y="298"/>
              </a:cxn>
              <a:cxn ang="0">
                <a:pos x="1070" y="154"/>
              </a:cxn>
              <a:cxn ang="0">
                <a:pos x="1348" y="16"/>
              </a:cxn>
              <a:cxn ang="0">
                <a:pos x="1244" y="0"/>
              </a:cxn>
              <a:cxn ang="0">
                <a:pos x="2820" y="1934"/>
              </a:cxn>
              <a:cxn ang="0">
                <a:pos x="2820" y="1934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tx1"/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  <a:effectLst>
            <a:outerShdw dist="206741" dir="8249373" algn="ctr" rotWithShape="0">
              <a:srgbClr val="C1D1D3">
                <a:alpha val="50000"/>
              </a:srgbClr>
            </a:outerShdw>
          </a:effectLst>
        </p:spPr>
        <p:txBody>
          <a:bodyPr/>
          <a:lstStyle/>
          <a:p>
            <a:endParaRPr lang="tr-TR"/>
          </a:p>
        </p:txBody>
      </p:sp>
      <p:sp>
        <p:nvSpPr>
          <p:cNvPr id="96288" name="Text Box 32"/>
          <p:cNvSpPr txBox="1">
            <a:spLocks noChangeArrowheads="1"/>
          </p:cNvSpPr>
          <p:nvPr/>
        </p:nvSpPr>
        <p:spPr bwMode="auto">
          <a:xfrm>
            <a:off x="5943600" y="3581400"/>
            <a:ext cx="302088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r-TR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Guess</a:t>
            </a:r>
            <a:r>
              <a:rPr lang="tr-TR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next</a:t>
            </a:r>
            <a:r>
              <a:rPr lang="tr-TR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^.^</a:t>
            </a:r>
            <a:endParaRPr lang="en-US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96289" name="Oval 33"/>
          <p:cNvSpPr>
            <a:spLocks noChangeArrowheads="1"/>
          </p:cNvSpPr>
          <p:nvPr/>
        </p:nvSpPr>
        <p:spPr bwMode="gray">
          <a:xfrm rot="-723406">
            <a:off x="3544888" y="4972050"/>
            <a:ext cx="1438275" cy="666750"/>
          </a:xfrm>
          <a:prstGeom prst="ellipse">
            <a:avLst/>
          </a:prstGeom>
          <a:solidFill>
            <a:srgbClr val="0F2145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6290" name="Oval 34"/>
          <p:cNvSpPr>
            <a:spLocks noChangeArrowheads="1"/>
          </p:cNvSpPr>
          <p:nvPr/>
        </p:nvSpPr>
        <p:spPr bwMode="gray">
          <a:xfrm>
            <a:off x="3476625" y="3752850"/>
            <a:ext cx="1704975" cy="1706563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tr-TR"/>
          </a:p>
        </p:txBody>
      </p:sp>
      <p:sp>
        <p:nvSpPr>
          <p:cNvPr id="96291" name="Oval 35"/>
          <p:cNvSpPr>
            <a:spLocks noChangeArrowheads="1"/>
          </p:cNvSpPr>
          <p:nvPr/>
        </p:nvSpPr>
        <p:spPr bwMode="gray">
          <a:xfrm>
            <a:off x="3497263" y="3762375"/>
            <a:ext cx="1665287" cy="166370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tr-TR"/>
          </a:p>
        </p:txBody>
      </p:sp>
      <p:sp>
        <p:nvSpPr>
          <p:cNvPr id="96292" name="Oval 36"/>
          <p:cNvSpPr>
            <a:spLocks noChangeArrowheads="1"/>
          </p:cNvSpPr>
          <p:nvPr/>
        </p:nvSpPr>
        <p:spPr bwMode="gray">
          <a:xfrm>
            <a:off x="3514725" y="3778250"/>
            <a:ext cx="1584325" cy="155575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tr-TR"/>
          </a:p>
        </p:txBody>
      </p:sp>
      <p:sp>
        <p:nvSpPr>
          <p:cNvPr id="96293" name="Oval 37"/>
          <p:cNvSpPr>
            <a:spLocks noChangeArrowheads="1"/>
          </p:cNvSpPr>
          <p:nvPr/>
        </p:nvSpPr>
        <p:spPr bwMode="gray">
          <a:xfrm>
            <a:off x="3606800" y="3822700"/>
            <a:ext cx="1409700" cy="1262063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tr-TR"/>
          </a:p>
        </p:txBody>
      </p:sp>
      <p:sp>
        <p:nvSpPr>
          <p:cNvPr id="96294" name="Text Box 38"/>
          <p:cNvSpPr txBox="1">
            <a:spLocks noChangeArrowheads="1"/>
          </p:cNvSpPr>
          <p:nvPr/>
        </p:nvSpPr>
        <p:spPr bwMode="gray">
          <a:xfrm>
            <a:off x="3779107" y="4379913"/>
            <a:ext cx="1103187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tr-TR" sz="2800" dirty="0" smtClean="0">
                <a:solidFill>
                  <a:srgbClr val="000000"/>
                </a:solidFill>
              </a:rPr>
              <a:t>64 Bit</a:t>
            </a:r>
            <a:endParaRPr lang="en-US" dirty="0"/>
          </a:p>
        </p:txBody>
      </p:sp>
      <p:sp>
        <p:nvSpPr>
          <p:cNvPr id="96295" name="Oval 39"/>
          <p:cNvSpPr>
            <a:spLocks noChangeArrowheads="1"/>
          </p:cNvSpPr>
          <p:nvPr/>
        </p:nvSpPr>
        <p:spPr bwMode="gray">
          <a:xfrm rot="-772996">
            <a:off x="1701800" y="4362450"/>
            <a:ext cx="1133475" cy="609600"/>
          </a:xfrm>
          <a:prstGeom prst="ellipse">
            <a:avLst/>
          </a:prstGeom>
          <a:solidFill>
            <a:srgbClr val="0F2145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1625600" y="3371850"/>
            <a:ext cx="1371600" cy="1441450"/>
            <a:chOff x="732" y="2112"/>
            <a:chExt cx="842" cy="860"/>
          </a:xfrm>
        </p:grpSpPr>
        <p:sp>
          <p:nvSpPr>
            <p:cNvPr id="96297" name="Oval 41"/>
            <p:cNvSpPr>
              <a:spLocks noChangeArrowheads="1"/>
            </p:cNvSpPr>
            <p:nvPr/>
          </p:nvSpPr>
          <p:spPr bwMode="gray">
            <a:xfrm>
              <a:off x="732" y="2112"/>
              <a:ext cx="842" cy="86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96298" name="Oval 42"/>
            <p:cNvSpPr>
              <a:spLocks noChangeArrowheads="1"/>
            </p:cNvSpPr>
            <p:nvPr/>
          </p:nvSpPr>
          <p:spPr bwMode="gray">
            <a:xfrm>
              <a:off x="743" y="2117"/>
              <a:ext cx="821" cy="83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96299" name="Oval 43"/>
            <p:cNvSpPr>
              <a:spLocks noChangeArrowheads="1"/>
            </p:cNvSpPr>
            <p:nvPr/>
          </p:nvSpPr>
          <p:spPr bwMode="gray">
            <a:xfrm>
              <a:off x="751" y="2125"/>
              <a:ext cx="781" cy="78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96300" name="Oval 44"/>
            <p:cNvSpPr>
              <a:spLocks noChangeArrowheads="1"/>
            </p:cNvSpPr>
            <p:nvPr/>
          </p:nvSpPr>
          <p:spPr bwMode="gray">
            <a:xfrm>
              <a:off x="795" y="2147"/>
              <a:ext cx="695" cy="63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96301" name="Text Box 45"/>
            <p:cNvSpPr txBox="1">
              <a:spLocks noChangeArrowheads="1"/>
            </p:cNvSpPr>
            <p:nvPr/>
          </p:nvSpPr>
          <p:spPr bwMode="gray">
            <a:xfrm>
              <a:off x="844" y="2414"/>
              <a:ext cx="597" cy="2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r-TR" sz="2400" dirty="0" smtClean="0">
                  <a:solidFill>
                    <a:srgbClr val="000000"/>
                  </a:solidFill>
                </a:rPr>
                <a:t>32 Bit</a:t>
              </a:r>
              <a:endParaRPr lang="en-US" dirty="0"/>
            </a:p>
          </p:txBody>
        </p:sp>
      </p:grpSp>
      <p:sp>
        <p:nvSpPr>
          <p:cNvPr id="96302" name="Oval 46"/>
          <p:cNvSpPr>
            <a:spLocks noChangeArrowheads="1"/>
          </p:cNvSpPr>
          <p:nvPr/>
        </p:nvSpPr>
        <p:spPr bwMode="gray">
          <a:xfrm>
            <a:off x="1524000" y="2606675"/>
            <a:ext cx="914400" cy="533400"/>
          </a:xfrm>
          <a:prstGeom prst="ellipse">
            <a:avLst/>
          </a:prstGeom>
          <a:solidFill>
            <a:srgbClr val="0F2145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6303" name="Oval 47"/>
          <p:cNvSpPr>
            <a:spLocks noChangeArrowheads="1"/>
          </p:cNvSpPr>
          <p:nvPr/>
        </p:nvSpPr>
        <p:spPr bwMode="gray">
          <a:xfrm>
            <a:off x="1600200" y="2000250"/>
            <a:ext cx="1023938" cy="1023938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tr-TR"/>
          </a:p>
        </p:txBody>
      </p:sp>
      <p:sp>
        <p:nvSpPr>
          <p:cNvPr id="96304" name="Oval 48"/>
          <p:cNvSpPr>
            <a:spLocks noChangeArrowheads="1"/>
          </p:cNvSpPr>
          <p:nvPr/>
        </p:nvSpPr>
        <p:spPr bwMode="gray">
          <a:xfrm>
            <a:off x="1612900" y="2005013"/>
            <a:ext cx="1000125" cy="1000125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tr-TR"/>
          </a:p>
        </p:txBody>
      </p:sp>
      <p:sp>
        <p:nvSpPr>
          <p:cNvPr id="96305" name="Oval 49"/>
          <p:cNvSpPr>
            <a:spLocks noChangeArrowheads="1"/>
          </p:cNvSpPr>
          <p:nvPr/>
        </p:nvSpPr>
        <p:spPr bwMode="gray">
          <a:xfrm>
            <a:off x="1624013" y="2016125"/>
            <a:ext cx="950912" cy="93345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tr-TR"/>
          </a:p>
        </p:txBody>
      </p:sp>
      <p:sp>
        <p:nvSpPr>
          <p:cNvPr id="96306" name="Oval 50"/>
          <p:cNvSpPr>
            <a:spLocks noChangeArrowheads="1"/>
          </p:cNvSpPr>
          <p:nvPr/>
        </p:nvSpPr>
        <p:spPr bwMode="gray">
          <a:xfrm>
            <a:off x="1677988" y="2041525"/>
            <a:ext cx="847725" cy="757238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tr-TR"/>
          </a:p>
        </p:txBody>
      </p:sp>
      <p:sp>
        <p:nvSpPr>
          <p:cNvPr id="96307" name="Text Box 51"/>
          <p:cNvSpPr txBox="1">
            <a:spLocks noChangeArrowheads="1"/>
          </p:cNvSpPr>
          <p:nvPr/>
        </p:nvSpPr>
        <p:spPr bwMode="gray">
          <a:xfrm>
            <a:off x="1735204" y="2349500"/>
            <a:ext cx="774571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tr-TR" dirty="0" smtClean="0">
                <a:solidFill>
                  <a:srgbClr val="000000"/>
                </a:solidFill>
              </a:rPr>
              <a:t>16 Bit</a:t>
            </a:r>
            <a:endParaRPr lang="en-US" dirty="0"/>
          </a:p>
        </p:txBody>
      </p:sp>
      <p:sp>
        <p:nvSpPr>
          <p:cNvPr id="96308" name="Oval 52"/>
          <p:cNvSpPr>
            <a:spLocks noChangeArrowheads="1"/>
          </p:cNvSpPr>
          <p:nvPr/>
        </p:nvSpPr>
        <p:spPr bwMode="gray">
          <a:xfrm>
            <a:off x="2790825" y="2076450"/>
            <a:ext cx="685800" cy="228600"/>
          </a:xfrm>
          <a:prstGeom prst="ellipse">
            <a:avLst/>
          </a:prstGeom>
          <a:solidFill>
            <a:srgbClr val="0F2145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6309" name="Oval 53"/>
          <p:cNvSpPr>
            <a:spLocks noChangeArrowheads="1"/>
          </p:cNvSpPr>
          <p:nvPr/>
        </p:nvSpPr>
        <p:spPr bwMode="gray">
          <a:xfrm>
            <a:off x="2913063" y="1543050"/>
            <a:ext cx="682625" cy="682625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tr-TR"/>
          </a:p>
        </p:txBody>
      </p:sp>
      <p:sp>
        <p:nvSpPr>
          <p:cNvPr id="96310" name="Oval 54"/>
          <p:cNvSpPr>
            <a:spLocks noChangeArrowheads="1"/>
          </p:cNvSpPr>
          <p:nvPr/>
        </p:nvSpPr>
        <p:spPr bwMode="gray">
          <a:xfrm>
            <a:off x="2922588" y="1546225"/>
            <a:ext cx="665162" cy="66675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tr-TR"/>
          </a:p>
        </p:txBody>
      </p:sp>
      <p:sp>
        <p:nvSpPr>
          <p:cNvPr id="96311" name="Oval 55"/>
          <p:cNvSpPr>
            <a:spLocks noChangeArrowheads="1"/>
          </p:cNvSpPr>
          <p:nvPr/>
        </p:nvSpPr>
        <p:spPr bwMode="gray">
          <a:xfrm>
            <a:off x="2928938" y="1552575"/>
            <a:ext cx="633412" cy="62230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tr-TR"/>
          </a:p>
        </p:txBody>
      </p:sp>
      <p:sp>
        <p:nvSpPr>
          <p:cNvPr id="96312" name="Oval 56"/>
          <p:cNvSpPr>
            <a:spLocks noChangeArrowheads="1"/>
          </p:cNvSpPr>
          <p:nvPr/>
        </p:nvSpPr>
        <p:spPr bwMode="gray">
          <a:xfrm>
            <a:off x="2965450" y="1571625"/>
            <a:ext cx="563563" cy="503238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tr-TR"/>
          </a:p>
        </p:txBody>
      </p:sp>
      <p:sp>
        <p:nvSpPr>
          <p:cNvPr id="96313" name="Text Box 57"/>
          <p:cNvSpPr txBox="1">
            <a:spLocks noChangeArrowheads="1"/>
          </p:cNvSpPr>
          <p:nvPr/>
        </p:nvSpPr>
        <p:spPr bwMode="gray">
          <a:xfrm>
            <a:off x="2970460" y="1766888"/>
            <a:ext cx="572594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tr-TR" sz="1400" b="1" dirty="0" smtClean="0">
                <a:solidFill>
                  <a:srgbClr val="000000"/>
                </a:solidFill>
              </a:rPr>
              <a:t>8 Bit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COMPUTER WORD SIZE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largest</a:t>
            </a:r>
            <a:r>
              <a:rPr lang="tr-TR" dirty="0"/>
              <a:t> </a:t>
            </a:r>
            <a:r>
              <a:rPr lang="tr-TR" dirty="0" err="1" smtClean="0"/>
              <a:t>number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9553" y="1916832"/>
          <a:ext cx="8280920" cy="439871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72207"/>
                <a:gridCol w="2448272"/>
                <a:gridCol w="3960441"/>
              </a:tblGrid>
              <a:tr h="1006195">
                <a:tc>
                  <a:txBody>
                    <a:bodyPr/>
                    <a:lstStyle/>
                    <a:p>
                      <a:r>
                        <a:rPr lang="tr-TR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COMPUTER WORD SIZE (</a:t>
                      </a:r>
                      <a:r>
                        <a:rPr lang="tr-TR" sz="18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Bits</a:t>
                      </a:r>
                      <a:r>
                        <a:rPr lang="tr-TR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err="1" smtClean="0"/>
                        <a:t>largest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number</a:t>
                      </a:r>
                      <a:r>
                        <a:rPr lang="tr-TR" sz="1800" dirty="0" smtClean="0"/>
                        <a:t> (</a:t>
                      </a:r>
                      <a:r>
                        <a:rPr lang="tr-TR" sz="1800" dirty="0" err="1" smtClean="0"/>
                        <a:t>binary</a:t>
                      </a:r>
                      <a:r>
                        <a:rPr lang="tr-TR" sz="1800" dirty="0" smtClean="0"/>
                        <a:t>)</a:t>
                      </a:r>
                    </a:p>
                    <a:p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err="1" smtClean="0"/>
                        <a:t>largest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number</a:t>
                      </a:r>
                      <a:r>
                        <a:rPr lang="tr-TR" sz="1800" dirty="0" smtClean="0"/>
                        <a:t> (</a:t>
                      </a:r>
                      <a:r>
                        <a:rPr lang="tr-TR" sz="1800" dirty="0" err="1" smtClean="0"/>
                        <a:t>base</a:t>
                      </a:r>
                      <a:r>
                        <a:rPr lang="tr-TR" sz="1800" dirty="0" smtClean="0"/>
                        <a:t>-10)</a:t>
                      </a:r>
                    </a:p>
                  </a:txBody>
                  <a:tcPr/>
                </a:tc>
              </a:tr>
              <a:tr h="408068"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11111111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255</a:t>
                      </a:r>
                      <a:endParaRPr lang="tr-TR" sz="1600" dirty="0"/>
                    </a:p>
                  </a:txBody>
                  <a:tcPr/>
                </a:tc>
              </a:tr>
              <a:tr h="408068">
                <a:tc>
                  <a:txBody>
                    <a:bodyPr/>
                    <a:lstStyle/>
                    <a:p>
                      <a:r>
                        <a:rPr lang="tr-TR" dirty="0" smtClean="0"/>
                        <a:t>16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1111111 11111111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 </a:t>
                      </a:r>
                      <a:r>
                        <a:rPr lang="tr-TR" sz="1600" dirty="0" err="1" smtClean="0"/>
                        <a:t>through</a:t>
                      </a:r>
                      <a:r>
                        <a:rPr lang="tr-TR" sz="1600" dirty="0" smtClean="0"/>
                        <a:t> 65,535</a:t>
                      </a:r>
                    </a:p>
                    <a:p>
                      <a:r>
                        <a:rPr lang="tr-TR" sz="1600" dirty="0" err="1" smtClean="0"/>
                        <a:t>or</a:t>
                      </a:r>
                      <a:r>
                        <a:rPr lang="tr-TR" sz="1600" dirty="0" smtClean="0"/>
                        <a:t> </a:t>
                      </a:r>
                    </a:p>
                    <a:p>
                      <a:r>
                        <a:rPr lang="tr-TR" sz="1600" dirty="0" smtClean="0"/>
                        <a:t>−32,767 </a:t>
                      </a:r>
                      <a:r>
                        <a:rPr lang="tr-TR" sz="1600" dirty="0" err="1" smtClean="0"/>
                        <a:t>through</a:t>
                      </a:r>
                      <a:r>
                        <a:rPr lang="tr-TR" sz="1600" dirty="0" smtClean="0"/>
                        <a:t> 32,766</a:t>
                      </a:r>
                    </a:p>
                    <a:p>
                      <a:endParaRPr lang="tr-TR" sz="1600" dirty="0"/>
                    </a:p>
                  </a:txBody>
                  <a:tcPr/>
                </a:tc>
              </a:tr>
              <a:tr h="1308053">
                <a:tc>
                  <a:txBody>
                    <a:bodyPr/>
                    <a:lstStyle/>
                    <a:p>
                      <a:r>
                        <a:rPr lang="tr-TR" dirty="0" smtClean="0"/>
                        <a:t>32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…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 </a:t>
                      </a:r>
                      <a:r>
                        <a:rPr lang="tr-TR" sz="1600" dirty="0" err="1" smtClean="0"/>
                        <a:t>through</a:t>
                      </a:r>
                      <a:r>
                        <a:rPr lang="tr-TR" sz="1600" dirty="0" smtClean="0"/>
                        <a:t> 4,294,967,295</a:t>
                      </a:r>
                    </a:p>
                    <a:p>
                      <a:r>
                        <a:rPr lang="tr-TR" sz="1600" dirty="0" err="1" smtClean="0"/>
                        <a:t>or</a:t>
                      </a:r>
                      <a:r>
                        <a:rPr lang="tr-TR" sz="1600" dirty="0" smtClean="0"/>
                        <a:t> </a:t>
                      </a:r>
                    </a:p>
                    <a:p>
                      <a:r>
                        <a:rPr lang="tr-TR" sz="1600" dirty="0" smtClean="0"/>
                        <a:t>−2,147,483,648 </a:t>
                      </a:r>
                      <a:r>
                        <a:rPr lang="tr-TR" sz="1600" dirty="0" err="1" smtClean="0"/>
                        <a:t>through</a:t>
                      </a:r>
                      <a:r>
                        <a:rPr lang="tr-TR" sz="1600" dirty="0" smtClean="0"/>
                        <a:t> 2,147,483,647 </a:t>
                      </a:r>
                      <a:endParaRPr lang="tr-TR" sz="1600" dirty="0"/>
                    </a:p>
                  </a:txBody>
                  <a:tcPr/>
                </a:tc>
              </a:tr>
              <a:tr h="408068">
                <a:tc>
                  <a:txBody>
                    <a:bodyPr/>
                    <a:lstStyle/>
                    <a:p>
                      <a:r>
                        <a:rPr lang="tr-TR" dirty="0" smtClean="0"/>
                        <a:t>64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…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lang="tr-T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trillion</a:t>
                      </a:r>
                      <a:r>
                        <a:rPr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billions</a:t>
                      </a:r>
                      <a:r>
                        <a:rPr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r>
                        <a:rPr lang="tr-TR" sz="1600" dirty="0" smtClean="0"/>
                        <a:t>(0 → +18446744073709551615)</a:t>
                      </a:r>
                      <a:endParaRPr lang="tr-TR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DATA </a:t>
            </a:r>
            <a:r>
              <a:rPr lang="tr-TR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FORMATS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Computers</a:t>
            </a:r>
            <a:r>
              <a:rPr lang="tr-TR" dirty="0" smtClean="0"/>
              <a:t> </a:t>
            </a:r>
            <a:r>
              <a:rPr lang="en-US" dirty="0" smtClean="0"/>
              <a:t>need to keep track of the </a:t>
            </a:r>
            <a:r>
              <a:rPr lang="en-US" dirty="0" smtClean="0">
                <a:solidFill>
                  <a:srgbClr val="C00000"/>
                </a:solidFill>
              </a:rPr>
              <a:t>sign</a:t>
            </a:r>
            <a:r>
              <a:rPr lang="en-US" dirty="0" smtClean="0"/>
              <a:t> 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C00000"/>
                </a:solidFill>
              </a:rPr>
              <a:t>±</a:t>
            </a:r>
            <a:r>
              <a:rPr lang="tr-TR" dirty="0" smtClean="0"/>
              <a:t>) </a:t>
            </a:r>
            <a:r>
              <a:rPr lang="en-US" dirty="0" smtClean="0"/>
              <a:t>of a number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 smtClean="0"/>
          </a:p>
          <a:p>
            <a:r>
              <a:rPr lang="en-US" dirty="0" smtClean="0"/>
              <a:t>and must also be able to represent fractional values (real numbers).</a:t>
            </a:r>
            <a:endParaRPr lang="tr-TR" dirty="0" smtClean="0"/>
          </a:p>
          <a:p>
            <a:endParaRPr lang="tr-TR" dirty="0"/>
          </a:p>
          <a:p>
            <a:pPr>
              <a:buNone/>
            </a:pPr>
            <a:endParaRPr lang="tr-TR" dirty="0" smtClean="0"/>
          </a:p>
          <a:p>
            <a:pPr algn="ctr">
              <a:buNone/>
            </a:pPr>
            <a:r>
              <a:rPr lang="tr-TR" sz="4400" dirty="0" smtClean="0">
                <a:solidFill>
                  <a:schemeClr val="accent4"/>
                </a:solidFill>
              </a:rPr>
              <a:t>HOW</a:t>
            </a:r>
            <a:r>
              <a:rPr lang="tr-TR" sz="4400" dirty="0" smtClean="0">
                <a:solidFill>
                  <a:schemeClr val="tx1"/>
                </a:solidFill>
              </a:rPr>
              <a:t>?</a:t>
            </a: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MSB - LSB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MSB: 	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significant</a:t>
            </a:r>
            <a:r>
              <a:rPr lang="tr-TR" dirty="0" smtClean="0"/>
              <a:t> bit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		(en anlamlı bit)</a:t>
            </a:r>
          </a:p>
          <a:p>
            <a:endParaRPr lang="tr-TR" dirty="0" smtClean="0"/>
          </a:p>
          <a:p>
            <a:r>
              <a:rPr lang="tr-TR" dirty="0" smtClean="0"/>
              <a:t>LSB:	</a:t>
            </a:r>
            <a:r>
              <a:rPr lang="tr-TR" dirty="0" err="1" smtClean="0"/>
              <a:t>least</a:t>
            </a:r>
            <a:r>
              <a:rPr lang="tr-TR" dirty="0" smtClean="0"/>
              <a:t> </a:t>
            </a:r>
            <a:r>
              <a:rPr lang="tr-TR" dirty="0" err="1" smtClean="0"/>
              <a:t>significant</a:t>
            </a:r>
            <a:r>
              <a:rPr lang="tr-TR" dirty="0" smtClean="0"/>
              <a:t> bit</a:t>
            </a:r>
          </a:p>
          <a:p>
            <a:endParaRPr lang="tr-TR" dirty="0"/>
          </a:p>
          <a:p>
            <a:r>
              <a:rPr lang="tr-TR" dirty="0" err="1" smtClean="0"/>
              <a:t>for</a:t>
            </a:r>
            <a:r>
              <a:rPr lang="tr-TR" dirty="0" smtClean="0"/>
              <a:t> a 8 bit </a:t>
            </a:r>
            <a:r>
              <a:rPr lang="tr-TR" dirty="0" err="1" smtClean="0"/>
              <a:t>number</a:t>
            </a:r>
            <a:r>
              <a:rPr lang="tr-TR" dirty="0" smtClean="0"/>
              <a:t>:</a:t>
            </a:r>
          </a:p>
          <a:p>
            <a:endParaRPr lang="tr-TR" dirty="0"/>
          </a:p>
          <a:p>
            <a:endParaRPr lang="tr-T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75656" y="4869160"/>
          <a:ext cx="6096000" cy="37084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MSB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LSB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134100" y="-14288"/>
            <a:ext cx="2895600" cy="228601"/>
          </a:xfrm>
          <a:prstGeom prst="rect">
            <a:avLst/>
          </a:prstGeom>
        </p:spPr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C00000"/>
                </a:solidFill>
              </a:rPr>
              <a:t>sign</a:t>
            </a:r>
            <a:r>
              <a:rPr lang="en-US" sz="3200" dirty="0" smtClean="0"/>
              <a:t> </a:t>
            </a:r>
            <a:r>
              <a:rPr lang="tr-TR" sz="3200" dirty="0" smtClean="0"/>
              <a:t>(</a:t>
            </a:r>
            <a:r>
              <a:rPr lang="tr-TR" sz="3200" dirty="0" smtClean="0">
                <a:solidFill>
                  <a:srgbClr val="C00000"/>
                </a:solidFill>
              </a:rPr>
              <a:t>±</a:t>
            </a:r>
            <a:r>
              <a:rPr lang="tr-TR" sz="3200" dirty="0" smtClean="0"/>
              <a:t>) </a:t>
            </a:r>
            <a:r>
              <a:rPr lang="en-US" sz="3200" dirty="0" smtClean="0"/>
              <a:t>of a number</a:t>
            </a:r>
            <a:endParaRPr lang="en-US" sz="1800" dirty="0"/>
          </a:p>
        </p:txBody>
      </p:sp>
      <p:sp>
        <p:nvSpPr>
          <p:cNvPr id="68611" name="AutoShape 3"/>
          <p:cNvSpPr>
            <a:spLocks noChangeArrowheads="1"/>
          </p:cNvSpPr>
          <p:nvPr/>
        </p:nvSpPr>
        <p:spPr bwMode="auto">
          <a:xfrm>
            <a:off x="5562600" y="3352800"/>
            <a:ext cx="22860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tr-TR">
              <a:latin typeface="Verdana" pitchFamily="34" charset="0"/>
            </a:endParaRPr>
          </a:p>
        </p:txBody>
      </p:sp>
      <p:sp>
        <p:nvSpPr>
          <p:cNvPr id="68613" name="AutoShape 5"/>
          <p:cNvSpPr>
            <a:spLocks noChangeArrowheads="1"/>
          </p:cNvSpPr>
          <p:nvPr/>
        </p:nvSpPr>
        <p:spPr bwMode="auto">
          <a:xfrm>
            <a:off x="1143000" y="3352800"/>
            <a:ext cx="22860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tr-TR">
              <a:latin typeface="Verdana" pitchFamily="34" charset="0"/>
            </a:endParaRP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238250" y="3552825"/>
            <a:ext cx="203835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tr-TR" sz="2000" b="1" dirty="0" err="1" smtClean="0">
                <a:solidFill>
                  <a:srgbClr val="000000"/>
                </a:solidFill>
              </a:rPr>
              <a:t>unsigned</a:t>
            </a:r>
            <a:endParaRPr lang="tr-TR" sz="2000" b="1" dirty="0" smtClean="0">
              <a:solidFill>
                <a:srgbClr val="000000"/>
              </a:solidFill>
            </a:endParaRPr>
          </a:p>
          <a:p>
            <a:pPr eaLnBrk="0" hangingPunct="0"/>
            <a:endParaRPr lang="tr-TR" sz="2000" b="1" dirty="0" smtClean="0">
              <a:solidFill>
                <a:srgbClr val="000000"/>
              </a:solidFill>
            </a:endParaRPr>
          </a:p>
          <a:p>
            <a:pPr eaLnBrk="0" hangingPunct="0"/>
            <a:r>
              <a:rPr lang="tr-TR" sz="1400" dirty="0" err="1" smtClean="0">
                <a:solidFill>
                  <a:srgbClr val="000000"/>
                </a:solidFill>
              </a:rPr>
              <a:t>use</a:t>
            </a:r>
            <a:r>
              <a:rPr lang="tr-TR" sz="1400" dirty="0" smtClean="0">
                <a:solidFill>
                  <a:srgbClr val="000000"/>
                </a:solidFill>
              </a:rPr>
              <a:t> </a:t>
            </a:r>
            <a:r>
              <a:rPr lang="tr-TR" sz="1400" dirty="0" err="1" smtClean="0">
                <a:solidFill>
                  <a:srgbClr val="000000"/>
                </a:solidFill>
              </a:rPr>
              <a:t>msb</a:t>
            </a:r>
            <a:r>
              <a:rPr lang="tr-TR" sz="1400" dirty="0" smtClean="0">
                <a:solidFill>
                  <a:srgbClr val="000000"/>
                </a:solidFill>
              </a:rPr>
              <a:t> </a:t>
            </a:r>
            <a:r>
              <a:rPr lang="tr-TR" sz="1400" dirty="0" err="1" smtClean="0">
                <a:solidFill>
                  <a:srgbClr val="000000"/>
                </a:solidFill>
              </a:rPr>
              <a:t>to</a:t>
            </a:r>
            <a:r>
              <a:rPr lang="tr-TR" sz="1400" dirty="0" smtClean="0">
                <a:solidFill>
                  <a:srgbClr val="000000"/>
                </a:solidFill>
              </a:rPr>
              <a:t> </a:t>
            </a:r>
            <a:r>
              <a:rPr lang="tr-TR" sz="1400" dirty="0" err="1" smtClean="0">
                <a:solidFill>
                  <a:srgbClr val="000000"/>
                </a:solidFill>
              </a:rPr>
              <a:t>represent</a:t>
            </a:r>
            <a:r>
              <a:rPr lang="tr-TR" sz="1400" dirty="0" smtClean="0">
                <a:solidFill>
                  <a:srgbClr val="000000"/>
                </a:solidFill>
              </a:rPr>
              <a:t> </a:t>
            </a:r>
            <a:r>
              <a:rPr lang="tr-TR" sz="1400" dirty="0" err="1" smtClean="0">
                <a:solidFill>
                  <a:srgbClr val="000000"/>
                </a:solidFill>
              </a:rPr>
              <a:t>the</a:t>
            </a:r>
            <a:r>
              <a:rPr lang="tr-TR" sz="1400" dirty="0" smtClean="0">
                <a:solidFill>
                  <a:srgbClr val="000000"/>
                </a:solidFill>
              </a:rPr>
              <a:t> </a:t>
            </a:r>
            <a:r>
              <a:rPr lang="tr-TR" sz="1400" dirty="0" err="1" smtClean="0">
                <a:solidFill>
                  <a:srgbClr val="000000"/>
                </a:solidFill>
              </a:rPr>
              <a:t>most</a:t>
            </a:r>
            <a:r>
              <a:rPr lang="tr-TR" sz="1400" dirty="0" smtClean="0">
                <a:solidFill>
                  <a:srgbClr val="000000"/>
                </a:solidFill>
              </a:rPr>
              <a:t> </a:t>
            </a:r>
            <a:r>
              <a:rPr lang="tr-TR" sz="1400" dirty="0" err="1" smtClean="0">
                <a:solidFill>
                  <a:srgbClr val="000000"/>
                </a:solidFill>
              </a:rPr>
              <a:t>significat</a:t>
            </a:r>
            <a:r>
              <a:rPr lang="tr-TR" sz="1400" dirty="0" smtClean="0">
                <a:solidFill>
                  <a:srgbClr val="000000"/>
                </a:solidFill>
              </a:rPr>
              <a:t> </a:t>
            </a:r>
            <a:r>
              <a:rPr lang="tr-TR" sz="1400" dirty="0" err="1" smtClean="0">
                <a:solidFill>
                  <a:srgbClr val="000000"/>
                </a:solidFill>
              </a:rPr>
              <a:t>digit</a:t>
            </a:r>
            <a:endParaRPr lang="tr-TR" sz="1400" dirty="0" smtClean="0">
              <a:solidFill>
                <a:srgbClr val="000000"/>
              </a:solidFill>
            </a:endParaRPr>
          </a:p>
          <a:p>
            <a:pPr eaLnBrk="0" hangingPunct="0"/>
            <a:r>
              <a:rPr lang="tr-TR" sz="1400" dirty="0" smtClean="0">
                <a:solidFill>
                  <a:srgbClr val="000000"/>
                </a:solidFill>
              </a:rPr>
              <a:t>of </a:t>
            </a:r>
            <a:r>
              <a:rPr lang="tr-TR" sz="1400" dirty="0" err="1" smtClean="0">
                <a:solidFill>
                  <a:srgbClr val="000000"/>
                </a:solidFill>
              </a:rPr>
              <a:t>the</a:t>
            </a:r>
            <a:r>
              <a:rPr lang="tr-TR" sz="1400" dirty="0" smtClean="0">
                <a:solidFill>
                  <a:srgbClr val="000000"/>
                </a:solidFill>
              </a:rPr>
              <a:t> </a:t>
            </a:r>
            <a:r>
              <a:rPr lang="tr-TR" sz="1400" dirty="0" err="1" smtClean="0">
                <a:solidFill>
                  <a:srgbClr val="000000"/>
                </a:solidFill>
              </a:rPr>
              <a:t>number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8615" name="Freeform 7"/>
          <p:cNvSpPr>
            <a:spLocks/>
          </p:cNvSpPr>
          <p:nvPr/>
        </p:nvSpPr>
        <p:spPr bwMode="gray">
          <a:xfrm>
            <a:off x="3222625" y="3255963"/>
            <a:ext cx="903288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68616" name="AutoShape 8"/>
          <p:cNvSpPr>
            <a:spLocks noChangeAspect="1" noChangeArrowheads="1" noTextEdit="1"/>
          </p:cNvSpPr>
          <p:nvPr/>
        </p:nvSpPr>
        <p:spPr bwMode="gray">
          <a:xfrm flipH="1">
            <a:off x="4868863" y="3252788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68617" name="Freeform 9"/>
          <p:cNvSpPr>
            <a:spLocks/>
          </p:cNvSpPr>
          <p:nvPr/>
        </p:nvSpPr>
        <p:spPr bwMode="gray">
          <a:xfrm flipH="1">
            <a:off x="4875213" y="3255963"/>
            <a:ext cx="903287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grpSp>
        <p:nvGrpSpPr>
          <p:cNvPr id="68618" name="Group 10"/>
          <p:cNvGrpSpPr>
            <a:grpSpLocks/>
          </p:cNvGrpSpPr>
          <p:nvPr/>
        </p:nvGrpSpPr>
        <p:grpSpPr bwMode="auto">
          <a:xfrm>
            <a:off x="1835696" y="1556792"/>
            <a:ext cx="5400600" cy="1601788"/>
            <a:chOff x="1997" y="1314"/>
            <a:chExt cx="1889" cy="1009"/>
          </a:xfrm>
        </p:grpSpPr>
        <p:grpSp>
          <p:nvGrpSpPr>
            <p:cNvPr id="68619" name="Group 11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68620" name="Oval 12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8621" name="Oval 13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68622" name="Oval 14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68623" name="Oval 15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68624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68625" name="Oval 17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tr-TR"/>
            </a:p>
          </p:txBody>
        </p:sp>
      </p:grpSp>
      <p:sp>
        <p:nvSpPr>
          <p:cNvPr id="68626" name="Text Box 18"/>
          <p:cNvSpPr txBox="1">
            <a:spLocks noChangeArrowheads="1"/>
          </p:cNvSpPr>
          <p:nvPr/>
        </p:nvSpPr>
        <p:spPr bwMode="auto">
          <a:xfrm>
            <a:off x="2495852" y="1828800"/>
            <a:ext cx="400943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tr-TR" sz="2400" b="1" dirty="0" err="1" smtClean="0">
                <a:solidFill>
                  <a:srgbClr val="000000"/>
                </a:solidFill>
              </a:rPr>
              <a:t>signed</a:t>
            </a:r>
            <a:r>
              <a:rPr lang="tr-TR" sz="2400" b="1" dirty="0" smtClean="0">
                <a:solidFill>
                  <a:srgbClr val="000000"/>
                </a:solidFill>
              </a:rPr>
              <a:t> / </a:t>
            </a:r>
            <a:r>
              <a:rPr lang="tr-TR" sz="2400" b="1" dirty="0" err="1" smtClean="0">
                <a:solidFill>
                  <a:srgbClr val="000000"/>
                </a:solidFill>
              </a:rPr>
              <a:t>unsigned</a:t>
            </a:r>
            <a:r>
              <a:rPr lang="tr-TR" sz="2400" b="1" dirty="0" smtClean="0">
                <a:solidFill>
                  <a:srgbClr val="000000"/>
                </a:solidFill>
              </a:rPr>
              <a:t> </a:t>
            </a:r>
            <a:r>
              <a:rPr lang="tr-TR" sz="2400" b="1" dirty="0" err="1" smtClean="0">
                <a:solidFill>
                  <a:srgbClr val="000000"/>
                </a:solidFill>
              </a:rPr>
              <a:t>number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5734050" y="3581400"/>
            <a:ext cx="2038350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/>
            <a:r>
              <a:rPr lang="tr-TR" sz="2000" b="1" dirty="0" err="1">
                <a:solidFill>
                  <a:srgbClr val="000000"/>
                </a:solidFill>
              </a:rPr>
              <a:t>s</a:t>
            </a:r>
            <a:r>
              <a:rPr lang="tr-TR" sz="2000" b="1" dirty="0" err="1" smtClean="0">
                <a:solidFill>
                  <a:srgbClr val="000000"/>
                </a:solidFill>
              </a:rPr>
              <a:t>igned</a:t>
            </a:r>
            <a:endParaRPr lang="tr-TR" sz="2000" b="1" dirty="0" smtClean="0">
              <a:solidFill>
                <a:srgbClr val="000000"/>
              </a:solidFill>
            </a:endParaRPr>
          </a:p>
          <a:p>
            <a:pPr algn="just" eaLnBrk="0" hangingPunct="0"/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tr-TR" dirty="0" smtClean="0">
              <a:solidFill>
                <a:srgbClr val="000000"/>
              </a:solidFill>
            </a:endParaRPr>
          </a:p>
          <a:p>
            <a:pPr algn="just" eaLnBrk="0" hangingPunct="0"/>
            <a:r>
              <a:rPr lang="tr-TR" sz="1400" dirty="0" err="1" smtClean="0">
                <a:solidFill>
                  <a:srgbClr val="000000"/>
                </a:solidFill>
              </a:rPr>
              <a:t>use</a:t>
            </a:r>
            <a:r>
              <a:rPr lang="tr-TR" sz="1400" dirty="0" smtClean="0">
                <a:solidFill>
                  <a:srgbClr val="000000"/>
                </a:solidFill>
              </a:rPr>
              <a:t> </a:t>
            </a:r>
            <a:r>
              <a:rPr lang="tr-TR" sz="1400" dirty="0" err="1" smtClean="0">
                <a:solidFill>
                  <a:srgbClr val="000000"/>
                </a:solidFill>
              </a:rPr>
              <a:t>msb</a:t>
            </a:r>
            <a:r>
              <a:rPr lang="tr-TR" sz="1400" dirty="0" smtClean="0">
                <a:solidFill>
                  <a:srgbClr val="000000"/>
                </a:solidFill>
              </a:rPr>
              <a:t> </a:t>
            </a:r>
            <a:r>
              <a:rPr lang="tr-TR" sz="1400" dirty="0" err="1" smtClean="0">
                <a:solidFill>
                  <a:srgbClr val="000000"/>
                </a:solidFill>
              </a:rPr>
              <a:t>to</a:t>
            </a:r>
            <a:r>
              <a:rPr lang="tr-TR" sz="1400" dirty="0" smtClean="0">
                <a:solidFill>
                  <a:srgbClr val="000000"/>
                </a:solidFill>
              </a:rPr>
              <a:t> </a:t>
            </a:r>
            <a:r>
              <a:rPr lang="tr-TR" sz="1400" dirty="0" err="1" smtClean="0">
                <a:solidFill>
                  <a:srgbClr val="000000"/>
                </a:solidFill>
              </a:rPr>
              <a:t>represent</a:t>
            </a:r>
            <a:r>
              <a:rPr lang="tr-TR" sz="1400" dirty="0" smtClean="0">
                <a:solidFill>
                  <a:srgbClr val="000000"/>
                </a:solidFill>
              </a:rPr>
              <a:t> </a:t>
            </a:r>
            <a:r>
              <a:rPr lang="tr-TR" sz="1400" dirty="0" err="1" smtClean="0">
                <a:solidFill>
                  <a:srgbClr val="000000"/>
                </a:solidFill>
              </a:rPr>
              <a:t>the</a:t>
            </a:r>
            <a:r>
              <a:rPr lang="tr-TR" sz="1400" dirty="0" smtClean="0">
                <a:solidFill>
                  <a:srgbClr val="000000"/>
                </a:solidFill>
              </a:rPr>
              <a:t> </a:t>
            </a:r>
            <a:r>
              <a:rPr lang="tr-TR" sz="1400" dirty="0" err="1" smtClean="0">
                <a:solidFill>
                  <a:srgbClr val="000000"/>
                </a:solidFill>
              </a:rPr>
              <a:t>sign</a:t>
            </a:r>
            <a:r>
              <a:rPr lang="tr-TR" sz="1400" dirty="0" smtClean="0">
                <a:solidFill>
                  <a:srgbClr val="000000"/>
                </a:solidFill>
              </a:rPr>
              <a:t> of </a:t>
            </a:r>
            <a:r>
              <a:rPr lang="tr-TR" sz="1400" dirty="0" err="1" smtClean="0">
                <a:solidFill>
                  <a:srgbClr val="000000"/>
                </a:solidFill>
              </a:rPr>
              <a:t>the</a:t>
            </a:r>
            <a:r>
              <a:rPr lang="tr-TR" sz="1400" dirty="0" smtClean="0">
                <a:solidFill>
                  <a:srgbClr val="000000"/>
                </a:solidFill>
              </a:rPr>
              <a:t> </a:t>
            </a:r>
            <a:r>
              <a:rPr lang="tr-TR" sz="1400" dirty="0" err="1" smtClean="0">
                <a:solidFill>
                  <a:srgbClr val="000000"/>
                </a:solidFill>
              </a:rPr>
              <a:t>number</a:t>
            </a:r>
            <a:endParaRPr lang="tr-TR" sz="1400" dirty="0" smtClean="0">
              <a:solidFill>
                <a:srgbClr val="000000"/>
              </a:solidFill>
            </a:endParaRPr>
          </a:p>
          <a:p>
            <a:pPr algn="just" eaLnBrk="0" hangingPunct="0"/>
            <a:endParaRPr lang="tr-TR" sz="1400" dirty="0">
              <a:solidFill>
                <a:srgbClr val="000000"/>
              </a:solidFill>
            </a:endParaRPr>
          </a:p>
          <a:p>
            <a:pPr algn="just"/>
            <a:r>
              <a:rPr lang="en-US" sz="1400" dirty="0"/>
              <a:t>will be zero if the number is positive,</a:t>
            </a:r>
          </a:p>
          <a:p>
            <a:pPr algn="just"/>
            <a:r>
              <a:rPr lang="en-US" sz="1400" dirty="0"/>
              <a:t>and 1 if the number is negative</a:t>
            </a:r>
            <a:endParaRPr lang="en-US" sz="1400" dirty="0" smtClean="0">
              <a:solidFill>
                <a:srgbClr val="000000"/>
              </a:solidFill>
            </a:endParaRPr>
          </a:p>
          <a:p>
            <a:pPr algn="just" eaLnBrk="0" hangingPunct="0"/>
            <a:endParaRPr lang="en-US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e.g.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is a positive 6 for an 8-bit computer</a:t>
            </a:r>
            <a:r>
              <a:rPr lang="en-US" dirty="0" smtClean="0"/>
              <a:t>: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		</a:t>
            </a:r>
            <a:r>
              <a:rPr lang="tr-TR" dirty="0" smtClean="0">
                <a:solidFill>
                  <a:schemeClr val="tx2"/>
                </a:solidFill>
              </a:rPr>
              <a:t>00000110</a:t>
            </a:r>
          </a:p>
          <a:p>
            <a:pPr>
              <a:buNone/>
            </a:pPr>
            <a:endParaRPr lang="tr-TR" dirty="0">
              <a:solidFill>
                <a:schemeClr val="tx2"/>
              </a:solidFill>
            </a:endParaRPr>
          </a:p>
          <a:p>
            <a:r>
              <a:rPr lang="en-US" dirty="0"/>
              <a:t>How do we represent −6</a:t>
            </a:r>
            <a:r>
              <a:rPr lang="en-US" dirty="0" smtClean="0"/>
              <a:t>?</a:t>
            </a:r>
            <a:endParaRPr lang="tr-TR" dirty="0" smtClean="0"/>
          </a:p>
          <a:p>
            <a:endParaRPr lang="tr-TR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tr-TR" dirty="0" smtClean="0"/>
              <a:t>			</a:t>
            </a:r>
            <a:r>
              <a:rPr lang="tr-TR" dirty="0" smtClean="0">
                <a:solidFill>
                  <a:schemeClr val="tx2"/>
                </a:solidFill>
              </a:rPr>
              <a:t>10000110 ?</a:t>
            </a:r>
          </a:p>
          <a:p>
            <a:pPr>
              <a:buNone/>
            </a:pP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/>
              <a:t>would</a:t>
            </a:r>
            <a:r>
              <a:rPr lang="tr-TR" dirty="0"/>
              <a:t> be </a:t>
            </a:r>
            <a:r>
              <a:rPr lang="tr-TR" dirty="0" err="1" smtClean="0"/>
              <a:t>incorrect</a:t>
            </a:r>
            <a:r>
              <a:rPr lang="tr-TR" dirty="0" smtClean="0"/>
              <a:t>!</a:t>
            </a:r>
            <a:endParaRPr lang="tr-TR" dirty="0" smtClean="0">
              <a:solidFill>
                <a:schemeClr val="tx2"/>
              </a:solidFill>
            </a:endParaRPr>
          </a:p>
          <a:p>
            <a:endParaRPr lang="tr-TR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if we add 1 to that representation</a:t>
            </a:r>
            <a:r>
              <a:rPr lang="en-US" dirty="0" smtClean="0"/>
              <a:t>?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</a:rPr>
              <a:t>			</a:t>
            </a:r>
          </a:p>
          <a:p>
            <a:pPr>
              <a:buNone/>
            </a:pPr>
            <a:endParaRPr lang="tr-TR" dirty="0">
              <a:solidFill>
                <a:schemeClr val="tx2"/>
              </a:solidFill>
            </a:endParaRPr>
          </a:p>
          <a:p>
            <a:r>
              <a:rPr lang="en-US" dirty="0"/>
              <a:t>which would be −7, not −5!</a:t>
            </a:r>
            <a:endParaRPr lang="tr-T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5576" y="2708920"/>
          <a:ext cx="7128792" cy="1737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564396"/>
                <a:gridCol w="3564396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sz="3200" b="0" dirty="0" smtClean="0">
                          <a:solidFill>
                            <a:schemeClr val="tx2"/>
                          </a:solidFill>
                        </a:rPr>
                        <a:t>10000110</a:t>
                      </a:r>
                      <a:endParaRPr lang="tr-TR" sz="3200" b="0" baseline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r-TR" sz="3200" b="0" baseline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sz="3200" b="0" baseline="0" dirty="0" smtClean="0">
                          <a:solidFill>
                            <a:schemeClr val="tx2"/>
                          </a:solidFill>
                        </a:rPr>
                        <a:t>        +	</a:t>
                      </a:r>
                      <a:r>
                        <a:rPr lang="it-IT" sz="3200" b="0" baseline="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tr-TR" sz="3200" b="0" baseline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r-TR" sz="3200" b="0" baseline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sz="3200" dirty="0" smtClean="0">
                          <a:solidFill>
                            <a:schemeClr val="tx2"/>
                          </a:solidFill>
                        </a:rPr>
                        <a:t>10000111</a:t>
                      </a:r>
                      <a:endParaRPr lang="tr-TR" sz="3200" b="0" baseline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3200" b="0" baseline="0" dirty="0" smtClean="0">
                          <a:solidFill>
                            <a:schemeClr val="tx2"/>
                          </a:solidFill>
                        </a:rPr>
                        <a:t>   =?</a:t>
                      </a:r>
                      <a:endParaRPr lang="tr-TR" sz="3200" b="0" baseline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 rot="10800000">
            <a:off x="1835696" y="3861048"/>
            <a:ext cx="244827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134100" y="-14288"/>
            <a:ext cx="2895600" cy="228601"/>
          </a:xfrm>
          <a:prstGeom prst="rect">
            <a:avLst/>
          </a:prstGeom>
        </p:spPr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“</a:t>
            </a:r>
            <a:r>
              <a:rPr lang="tr-TR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two’s</a:t>
            </a:r>
            <a:r>
              <a:rPr lang="tr-TR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complement</a:t>
            </a:r>
            <a:r>
              <a:rPr lang="tr-TR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”</a:t>
            </a:r>
            <a:endParaRPr lang="en-US" dirty="0"/>
          </a:p>
        </p:txBody>
      </p:sp>
      <p:sp>
        <p:nvSpPr>
          <p:cNvPr id="79876" name="AutoShape 4"/>
          <p:cNvSpPr>
            <a:spLocks noChangeArrowheads="1"/>
          </p:cNvSpPr>
          <p:nvPr/>
        </p:nvSpPr>
        <p:spPr bwMode="gray">
          <a:xfrm>
            <a:off x="5724128" y="3717032"/>
            <a:ext cx="2563091" cy="2520000"/>
          </a:xfrm>
          <a:prstGeom prst="chevron">
            <a:avLst>
              <a:gd name="adj" fmla="val 16468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9804"/>
                  <a:invGamma/>
                </a:schemeClr>
              </a:gs>
            </a:gsLst>
            <a:lin ang="0" scaled="1"/>
          </a:gra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 algn="ctr"/>
            <a:r>
              <a:rPr lang="tr-TR" sz="2400" dirty="0" err="1" smtClean="0"/>
              <a:t>Add</a:t>
            </a:r>
            <a:r>
              <a:rPr lang="tr-TR" sz="2400" dirty="0" smtClean="0"/>
              <a:t> </a:t>
            </a:r>
            <a:r>
              <a:rPr lang="tr-TR" sz="2400" dirty="0" err="1"/>
              <a:t>one</a:t>
            </a:r>
            <a:endParaRPr lang="tr-TR" sz="2400" dirty="0"/>
          </a:p>
        </p:txBody>
      </p:sp>
      <p:sp>
        <p:nvSpPr>
          <p:cNvPr id="79877" name="AutoShape 5"/>
          <p:cNvSpPr>
            <a:spLocks noChangeArrowheads="1"/>
          </p:cNvSpPr>
          <p:nvPr/>
        </p:nvSpPr>
        <p:spPr bwMode="gray">
          <a:xfrm>
            <a:off x="3442855" y="3719504"/>
            <a:ext cx="2701636" cy="2520000"/>
          </a:xfrm>
          <a:prstGeom prst="chevron">
            <a:avLst>
              <a:gd name="adj" fmla="val 17842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69804"/>
                  <a:invGamma/>
                </a:schemeClr>
              </a:gs>
            </a:gsLst>
            <a:lin ang="0" scaled="1"/>
          </a:gra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r>
              <a:rPr lang="tr-TR" sz="2400" dirty="0" err="1" smtClean="0"/>
              <a:t>Change</a:t>
            </a:r>
            <a:r>
              <a:rPr lang="tr-TR" sz="2400" dirty="0" smtClean="0"/>
              <a:t> </a:t>
            </a:r>
            <a:r>
              <a:rPr lang="tr-TR" sz="2400" dirty="0" err="1"/>
              <a:t>all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 smtClean="0"/>
              <a:t>zeros</a:t>
            </a:r>
            <a:r>
              <a:rPr lang="tr-TR" sz="2400" dirty="0" smtClean="0"/>
              <a:t> </a:t>
            </a:r>
            <a:r>
              <a:rPr lang="en-US" sz="2400" dirty="0"/>
              <a:t>to ones and all the ones to</a:t>
            </a:r>
          </a:p>
          <a:p>
            <a:r>
              <a:rPr lang="tr-TR" sz="2400" dirty="0" err="1"/>
              <a:t>zeros</a:t>
            </a:r>
            <a:endParaRPr lang="tr-TR" sz="2400" dirty="0"/>
          </a:p>
        </p:txBody>
      </p:sp>
      <p:sp>
        <p:nvSpPr>
          <p:cNvPr id="79878" name="AutoShape 6"/>
          <p:cNvSpPr>
            <a:spLocks noChangeArrowheads="1"/>
          </p:cNvSpPr>
          <p:nvPr/>
        </p:nvSpPr>
        <p:spPr bwMode="gray">
          <a:xfrm>
            <a:off x="1222292" y="3717032"/>
            <a:ext cx="2701636" cy="2520000"/>
          </a:xfrm>
          <a:prstGeom prst="chevron">
            <a:avLst>
              <a:gd name="adj" fmla="val 17842"/>
            </a:avLst>
          </a:prstGeom>
          <a:gradFill rotWithShape="1">
            <a:gsLst>
              <a:gs pos="0">
                <a:schemeClr val="tx1"/>
              </a:gs>
              <a:gs pos="100000">
                <a:schemeClr val="tx1">
                  <a:gamma/>
                  <a:tint val="69804"/>
                  <a:invGamma/>
                </a:schemeClr>
              </a:gs>
            </a:gsLst>
            <a:lin ang="0" scaled="1"/>
          </a:gra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 algn="ctr"/>
            <a:r>
              <a:rPr lang="tr-TR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Take</a:t>
            </a:r>
            <a:r>
              <a:rPr lang="tr-TR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tr-TR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binary</a:t>
            </a:r>
            <a:r>
              <a:rPr lang="tr-TR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tr-TR" sz="24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number</a:t>
            </a:r>
            <a:endParaRPr lang="tr-TR" sz="24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9879" name="AutoShape 7"/>
          <p:cNvSpPr>
            <a:spLocks noChangeArrowheads="1"/>
          </p:cNvSpPr>
          <p:nvPr/>
        </p:nvSpPr>
        <p:spPr bwMode="gray">
          <a:xfrm>
            <a:off x="1503218" y="2636912"/>
            <a:ext cx="1870364" cy="527763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2000" b="1" dirty="0">
                <a:solidFill>
                  <a:schemeClr val="bg1"/>
                </a:solidFill>
              </a:rPr>
              <a:t>Phase 1</a:t>
            </a:r>
          </a:p>
        </p:txBody>
      </p:sp>
      <p:sp>
        <p:nvSpPr>
          <p:cNvPr id="79880" name="AutoShape 8"/>
          <p:cNvSpPr>
            <a:spLocks noChangeArrowheads="1"/>
          </p:cNvSpPr>
          <p:nvPr/>
        </p:nvSpPr>
        <p:spPr bwMode="gray">
          <a:xfrm>
            <a:off x="3611707" y="2636912"/>
            <a:ext cx="1870364" cy="5277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69804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Phase 2</a:t>
            </a:r>
          </a:p>
        </p:txBody>
      </p:sp>
      <p:sp>
        <p:nvSpPr>
          <p:cNvPr id="79881" name="AutoShape 9"/>
          <p:cNvSpPr>
            <a:spLocks noChangeArrowheads="1"/>
          </p:cNvSpPr>
          <p:nvPr/>
        </p:nvSpPr>
        <p:spPr bwMode="gray">
          <a:xfrm>
            <a:off x="5728855" y="2636912"/>
            <a:ext cx="1870364" cy="5277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9804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Phase 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11560" y="1340768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 smtClean="0">
                <a:solidFill>
                  <a:srgbClr val="0049DA"/>
                </a:solidFill>
              </a:rPr>
              <a:t>T</a:t>
            </a:r>
            <a:r>
              <a:rPr lang="en-US" sz="2400" b="1" dirty="0" smtClean="0">
                <a:solidFill>
                  <a:srgbClr val="0049DA"/>
                </a:solidFill>
              </a:rPr>
              <a:t>he correct representation of a negative number is called the “two’s complement” of the positive</a:t>
            </a:r>
            <a:r>
              <a:rPr lang="tr-TR" sz="2400" b="1" dirty="0" smtClean="0">
                <a:solidFill>
                  <a:srgbClr val="0049DA"/>
                </a:solidFill>
              </a:rPr>
              <a:t> </a:t>
            </a:r>
            <a:r>
              <a:rPr lang="tr-TR" sz="2400" b="1" dirty="0" err="1" smtClean="0">
                <a:solidFill>
                  <a:srgbClr val="0049DA"/>
                </a:solidFill>
              </a:rPr>
              <a:t>value</a:t>
            </a:r>
            <a:r>
              <a:rPr lang="tr-TR" sz="2400" b="1" dirty="0" smtClean="0">
                <a:solidFill>
                  <a:srgbClr val="0049DA"/>
                </a:solidFill>
              </a:rPr>
              <a:t>.</a:t>
            </a:r>
            <a:endParaRPr lang="tr-TR" sz="2400" b="1" dirty="0">
              <a:solidFill>
                <a:srgbClr val="0049D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 animBg="1"/>
      <p:bldP spid="79877" grpId="0" animBg="1"/>
      <p:bldP spid="7987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two’s</a:t>
            </a:r>
            <a:r>
              <a:rPr lang="tr-TR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complement</a:t>
            </a:r>
            <a:r>
              <a:rPr lang="tr-TR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of 6</a:t>
            </a:r>
            <a:endParaRPr lang="tr-T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39552" y="4077072"/>
          <a:ext cx="8604448" cy="1310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04762"/>
                <a:gridCol w="1997462"/>
                <a:gridCol w="1955939"/>
                <a:gridCol w="2346285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sz="2000" b="0" baseline="0" dirty="0" smtClean="0">
                          <a:solidFill>
                            <a:schemeClr val="tx2"/>
                          </a:solidFill>
                        </a:rPr>
                        <a:t>00000110</a:t>
                      </a:r>
                      <a:endParaRPr lang="tr-TR" sz="2000" b="0" baseline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000" b="0" kern="1200" baseline="0" dirty="0" smtClean="0">
                          <a:solidFill>
                            <a:schemeClr val="tx2"/>
                          </a:solidFill>
                        </a:rPr>
                        <a:t>11111001</a:t>
                      </a:r>
                      <a:endParaRPr lang="tr-TR" sz="2000" b="0" baseline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0" kern="1200" baseline="0" dirty="0" smtClean="0">
                          <a:solidFill>
                            <a:schemeClr val="tx2"/>
                          </a:solidFill>
                        </a:rPr>
                        <a:t>11111001</a:t>
                      </a:r>
                      <a:endParaRPr lang="tr-TR" sz="2000" b="0" baseline="0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All the bits of +6 are “complemented” (reversed)</a:t>
                      </a:r>
                      <a:endParaRPr lang="tr-TR" sz="1200" b="0" baseline="0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tr-TR" sz="2000" b="0" baseline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r-TR" sz="2000" b="0" baseline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000" b="0" kern="1200" baseline="0" dirty="0" smtClean="0">
                          <a:solidFill>
                            <a:schemeClr val="tx2"/>
                          </a:solidFill>
                        </a:rPr>
                        <a:t>+00000001</a:t>
                      </a:r>
                      <a:endParaRPr lang="tr-TR" sz="2000" b="0" baseline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b="0" baseline="0" dirty="0" err="1" smtClean="0">
                          <a:solidFill>
                            <a:schemeClr val="tx2"/>
                          </a:solidFill>
                        </a:rPr>
                        <a:t>Add</a:t>
                      </a:r>
                      <a:r>
                        <a:rPr lang="tr-TR" sz="1200" b="0" baseline="0" dirty="0" smtClean="0">
                          <a:solidFill>
                            <a:schemeClr val="tx2"/>
                          </a:solidFill>
                        </a:rPr>
                        <a:t> 1</a:t>
                      </a:r>
                      <a:endParaRPr lang="tr-TR" sz="1200" b="0" baseline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tr-TR" sz="2000" b="0" baseline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r-TR" sz="2000" b="0" baseline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000" b="0" kern="1200" baseline="0" dirty="0" smtClean="0">
                          <a:solidFill>
                            <a:schemeClr val="tx2"/>
                          </a:solidFill>
                        </a:rPr>
                        <a:t>11111010</a:t>
                      </a:r>
                      <a:endParaRPr lang="tr-TR" sz="2000" b="0" baseline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The two’s complement of 6 = −6</a:t>
                      </a:r>
                      <a:endParaRPr lang="tr-TR" sz="1200" b="0" baseline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AutoShape 7"/>
          <p:cNvSpPr>
            <a:spLocks noChangeArrowheads="1"/>
          </p:cNvSpPr>
          <p:nvPr/>
        </p:nvSpPr>
        <p:spPr bwMode="gray">
          <a:xfrm>
            <a:off x="1043608" y="1700808"/>
            <a:ext cx="1870364" cy="527763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2000" b="1" dirty="0">
                <a:solidFill>
                  <a:schemeClr val="bg1"/>
                </a:solidFill>
              </a:rPr>
              <a:t>Phase 1</a:t>
            </a: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gray">
          <a:xfrm>
            <a:off x="2989668" y="1700808"/>
            <a:ext cx="1870364" cy="5277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69804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Phase 2</a:t>
            </a: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gray">
          <a:xfrm>
            <a:off x="4932040" y="1700808"/>
            <a:ext cx="1870364" cy="5277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9804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Phase 3</a:t>
            </a:r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899593" y="2492897"/>
            <a:ext cx="6005200" cy="1058922"/>
            <a:chOff x="1222292" y="3717032"/>
            <a:chExt cx="7064927" cy="2520000"/>
          </a:xfrm>
        </p:grpSpPr>
        <p:sp>
          <p:nvSpPr>
            <p:cNvPr id="7" name="AutoShape 4"/>
            <p:cNvSpPr>
              <a:spLocks noChangeArrowheads="1"/>
            </p:cNvSpPr>
            <p:nvPr/>
          </p:nvSpPr>
          <p:spPr bwMode="gray">
            <a:xfrm>
              <a:off x="5724128" y="3717032"/>
              <a:ext cx="2563091" cy="2520000"/>
            </a:xfrm>
            <a:prstGeom prst="chevron">
              <a:avLst>
                <a:gd name="adj" fmla="val 16468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69804"/>
                    <a:invGamma/>
                  </a:schemeClr>
                </a:gs>
              </a:gsLst>
              <a:lin ang="0" scaled="1"/>
            </a:gradFill>
            <a:ln w="38100">
              <a:solidFill>
                <a:srgbClr val="EAEAEA"/>
              </a:solidFill>
              <a:miter lim="800000"/>
              <a:headEnd/>
              <a:tailEnd/>
            </a:ln>
            <a:effectLst>
              <a:outerShdw dist="109250" dir="3267739" algn="ctr" rotWithShape="0">
                <a:srgbClr val="333333">
                  <a:alpha val="50000"/>
                </a:srgbClr>
              </a:outerShdw>
            </a:effectLst>
          </p:spPr>
          <p:txBody>
            <a:bodyPr anchor="ctr">
              <a:spAutoFit/>
            </a:bodyPr>
            <a:lstStyle/>
            <a:p>
              <a:pPr algn="ctr"/>
              <a:r>
                <a:rPr lang="tr-TR" sz="2400" dirty="0" err="1" smtClean="0"/>
                <a:t>Add</a:t>
              </a:r>
              <a:r>
                <a:rPr lang="tr-TR" sz="2400" dirty="0" smtClean="0"/>
                <a:t> </a:t>
              </a:r>
              <a:r>
                <a:rPr lang="tr-TR" sz="2400" dirty="0" err="1"/>
                <a:t>one</a:t>
              </a:r>
              <a:endParaRPr lang="tr-TR" sz="2400" dirty="0"/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gray">
            <a:xfrm>
              <a:off x="3442855" y="3717310"/>
              <a:ext cx="2701636" cy="2518157"/>
            </a:xfrm>
            <a:prstGeom prst="chevron">
              <a:avLst>
                <a:gd name="adj" fmla="val 17842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69804"/>
                    <a:invGamma/>
                  </a:schemeClr>
                </a:gs>
              </a:gsLst>
              <a:lin ang="0" scaled="1"/>
            </a:gradFill>
            <a:ln w="38100">
              <a:solidFill>
                <a:srgbClr val="EAEAEA"/>
              </a:solidFill>
              <a:miter lim="800000"/>
              <a:headEnd/>
              <a:tailEnd/>
            </a:ln>
            <a:effectLst>
              <a:outerShdw dist="109250" dir="3267739" algn="ctr" rotWithShape="0">
                <a:srgbClr val="333333">
                  <a:alpha val="50000"/>
                </a:srgbClr>
              </a:outerShdw>
            </a:effectLst>
          </p:spPr>
          <p:txBody>
            <a:bodyPr anchor="ctr">
              <a:spAutoFit/>
            </a:bodyPr>
            <a:lstStyle/>
            <a:p>
              <a:pPr algn="ctr"/>
              <a:r>
                <a:rPr lang="tr-TR" sz="2000" dirty="0" err="1" smtClean="0"/>
                <a:t>Change</a:t>
              </a:r>
              <a:r>
                <a:rPr lang="tr-TR" sz="2000" dirty="0" smtClean="0"/>
                <a:t> </a:t>
              </a:r>
              <a:r>
                <a:rPr lang="tr-TR" sz="2000" dirty="0" err="1" smtClean="0"/>
                <a:t>all</a:t>
              </a:r>
              <a:endParaRPr lang="tr-TR" sz="2000" dirty="0" smtClean="0"/>
            </a:p>
            <a:p>
              <a:pPr algn="ctr"/>
              <a:r>
                <a:rPr lang="tr-TR" sz="2000" dirty="0" smtClean="0"/>
                <a:t>0 </a:t>
              </a:r>
              <a:r>
                <a:rPr lang="tr-TR" sz="2000" dirty="0" smtClean="0">
                  <a:sym typeface="Symbol"/>
                </a:rPr>
                <a:t></a:t>
              </a:r>
              <a:r>
                <a:rPr lang="tr-TR" sz="2000" dirty="0" smtClean="0"/>
                <a:t>1</a:t>
              </a:r>
            </a:p>
            <a:p>
              <a:pPr algn="ctr"/>
              <a:r>
                <a:rPr lang="tr-TR" sz="2000" dirty="0" smtClean="0"/>
                <a:t>1</a:t>
              </a:r>
              <a:r>
                <a:rPr lang="tr-TR" sz="2000" dirty="0" smtClean="0">
                  <a:sym typeface="Symbol"/>
                </a:rPr>
                <a:t> 0</a:t>
              </a:r>
              <a:endParaRPr lang="tr-TR" sz="2000" dirty="0"/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gray">
            <a:xfrm>
              <a:off x="1222292" y="3717032"/>
              <a:ext cx="2701636" cy="2520000"/>
            </a:xfrm>
            <a:prstGeom prst="chevron">
              <a:avLst>
                <a:gd name="adj" fmla="val 17842"/>
              </a:avLst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tint val="69804"/>
                    <a:invGamma/>
                  </a:schemeClr>
                </a:gs>
              </a:gsLst>
              <a:lin ang="0" scaled="1"/>
            </a:gradFill>
            <a:ln w="38100">
              <a:solidFill>
                <a:srgbClr val="EAEAEA"/>
              </a:solidFill>
              <a:miter lim="800000"/>
              <a:headEnd/>
              <a:tailEnd/>
            </a:ln>
            <a:effectLst>
              <a:outerShdw dist="109250" dir="3267739" algn="ctr" rotWithShape="0">
                <a:srgbClr val="333333">
                  <a:alpha val="50000"/>
                </a:srgbClr>
              </a:outerShdw>
            </a:effectLst>
          </p:spPr>
          <p:txBody>
            <a:bodyPr anchor="ctr">
              <a:spAutoFit/>
            </a:bodyPr>
            <a:lstStyle/>
            <a:p>
              <a:pPr algn="ctr"/>
              <a:r>
                <a:rPr lang="tr-TR" sz="2400" b="1" dirty="0" err="1" smtClean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Take</a:t>
              </a:r>
              <a:r>
                <a:rPr lang="tr-TR" sz="2400" b="1" dirty="0" smtClean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tr-TR" sz="2400" b="1" dirty="0" err="1" smtClean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binary</a:t>
              </a:r>
              <a:r>
                <a:rPr lang="tr-TR" sz="2400" b="1" dirty="0" smtClean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tr-TR" sz="2400" b="1" dirty="0" err="1" smtClean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number</a:t>
              </a:r>
              <a:endParaRPr lang="tr-TR" sz="2400" b="1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2" name="Straight Connector 11"/>
          <p:cNvCxnSpPr/>
          <p:nvPr/>
        </p:nvCxnSpPr>
        <p:spPr>
          <a:xfrm rot="10800000">
            <a:off x="5076056" y="4941168"/>
            <a:ext cx="165618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REAL NUMBER FORMATS</a:t>
            </a:r>
            <a:endParaRPr lang="tr-TR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371600"/>
            <a:ext cx="8229600" cy="49530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en-US" sz="2800" dirty="0" smtClean="0"/>
              <a:t>Real </a:t>
            </a:r>
            <a:r>
              <a:rPr lang="en-US" sz="2800" dirty="0"/>
              <a:t>numbers consist of a mantissa </a:t>
            </a:r>
            <a:r>
              <a:rPr lang="en-US" sz="2800" dirty="0" smtClean="0"/>
              <a:t>and</a:t>
            </a:r>
            <a:r>
              <a:rPr lang="tr-TR" sz="2800" dirty="0" smtClean="0"/>
              <a:t> </a:t>
            </a:r>
            <a:r>
              <a:rPr lang="en-US" sz="2800" dirty="0" smtClean="0"/>
              <a:t>an </a:t>
            </a:r>
            <a:r>
              <a:rPr lang="en-US" sz="2800" dirty="0"/>
              <a:t>exponent. </a:t>
            </a:r>
            <a:endParaRPr lang="tr-TR" sz="2800" dirty="0" smtClean="0"/>
          </a:p>
          <a:p>
            <a:pPr algn="just"/>
            <a:r>
              <a:rPr lang="en-US" sz="2800" dirty="0" smtClean="0"/>
              <a:t>Computer </a:t>
            </a:r>
            <a:r>
              <a:rPr lang="en-US" sz="2800" dirty="0"/>
              <a:t>designers decide how to allocate the bits of the computer word so that some can be</a:t>
            </a:r>
          </a:p>
          <a:p>
            <a:pPr algn="just"/>
            <a:r>
              <a:rPr lang="en-US" sz="2800" dirty="0"/>
              <a:t>used for the mantissa and some for the exponent. </a:t>
            </a:r>
            <a:endParaRPr lang="tr-TR" sz="2800" dirty="0" smtClean="0"/>
          </a:p>
          <a:p>
            <a:pPr algn="just"/>
            <a:r>
              <a:rPr lang="en-US" sz="2800" dirty="0" smtClean="0"/>
              <a:t>In </a:t>
            </a:r>
            <a:r>
              <a:rPr lang="en-US" sz="2800" dirty="0"/>
              <a:t>addition, the mantissa can be positive or negative, and </a:t>
            </a:r>
            <a:r>
              <a:rPr lang="en-US" sz="2800" dirty="0" smtClean="0"/>
              <a:t>the</a:t>
            </a:r>
            <a:r>
              <a:rPr lang="tr-TR" sz="2800" dirty="0" smtClean="0"/>
              <a:t> </a:t>
            </a:r>
            <a:r>
              <a:rPr lang="en-US" sz="2800" dirty="0" smtClean="0"/>
              <a:t>exponent </a:t>
            </a:r>
            <a:r>
              <a:rPr lang="en-US" sz="2800" dirty="0"/>
              <a:t>can be positive or negative.</a:t>
            </a:r>
            <a:endParaRPr kumimoji="0" lang="tr-TR" sz="2800" b="1" i="0" u="none" strike="noStrike" kern="0" cap="none" spc="0" normalizeH="0" baseline="0" noProof="0" dirty="0" smtClean="0">
              <a:ln>
                <a:noFill/>
              </a:ln>
              <a:solidFill>
                <a:srgbClr val="0049D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134100" y="-14288"/>
            <a:ext cx="2895600" cy="228601"/>
          </a:xfrm>
          <a:prstGeom prst="rect">
            <a:avLst/>
          </a:prstGeom>
        </p:spPr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tr-TR"/>
          </a:p>
        </p:txBody>
      </p:sp>
      <p:sp>
        <p:nvSpPr>
          <p:cNvPr id="86022" name="AutoShape 6"/>
          <p:cNvSpPr>
            <a:spLocks noChangeArrowheads="1"/>
          </p:cNvSpPr>
          <p:nvPr/>
        </p:nvSpPr>
        <p:spPr bwMode="gray">
          <a:xfrm>
            <a:off x="2484000" y="3745428"/>
            <a:ext cx="4419600" cy="3556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tr-TR" b="1" dirty="0"/>
              <a:t>REAL NUMBER FORMATS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86023" name="AutoShape 7"/>
          <p:cNvSpPr>
            <a:spLocks noChangeArrowheads="1"/>
          </p:cNvSpPr>
          <p:nvPr/>
        </p:nvSpPr>
        <p:spPr bwMode="gray">
          <a:xfrm>
            <a:off x="2484000" y="3271460"/>
            <a:ext cx="4419600" cy="3556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tr-TR" b="1" dirty="0"/>
              <a:t>INTEGER DATA FORMATS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86024" name="AutoShape 8"/>
          <p:cNvSpPr>
            <a:spLocks noChangeArrowheads="1"/>
          </p:cNvSpPr>
          <p:nvPr/>
        </p:nvSpPr>
        <p:spPr bwMode="gray">
          <a:xfrm>
            <a:off x="2484000" y="2804884"/>
            <a:ext cx="4419600" cy="3556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tr-TR" b="1" dirty="0"/>
              <a:t>COMPUTER WORD SIZE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86025" name="AutoShape 9"/>
          <p:cNvSpPr>
            <a:spLocks noChangeArrowheads="1"/>
          </p:cNvSpPr>
          <p:nvPr/>
        </p:nvSpPr>
        <p:spPr bwMode="gray">
          <a:xfrm>
            <a:off x="2484000" y="2323524"/>
            <a:ext cx="4419600" cy="3556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tr-TR" b="1" dirty="0"/>
              <a:t>DATA REPRESENTATION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86026" name="AutoShape 10"/>
          <p:cNvSpPr>
            <a:spLocks noChangeArrowheads="1"/>
          </p:cNvSpPr>
          <p:nvPr/>
        </p:nvSpPr>
        <p:spPr bwMode="gray">
          <a:xfrm>
            <a:off x="2484000" y="1844824"/>
            <a:ext cx="4419600" cy="3556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tr-TR" b="1" dirty="0"/>
              <a:t>VON NEUMANN ARCHITECTURE</a:t>
            </a:r>
            <a:endParaRPr lang="en-US" b="1" dirty="0">
              <a:solidFill>
                <a:schemeClr val="tx2"/>
              </a:solidFill>
            </a:endParaRPr>
          </a:p>
        </p:txBody>
      </p:sp>
      <p:grpSp>
        <p:nvGrpSpPr>
          <p:cNvPr id="86027" name="Group 11"/>
          <p:cNvGrpSpPr>
            <a:grpSpLocks/>
          </p:cNvGrpSpPr>
          <p:nvPr/>
        </p:nvGrpSpPr>
        <p:grpSpPr bwMode="auto">
          <a:xfrm>
            <a:off x="2124000" y="1909767"/>
            <a:ext cx="304800" cy="266701"/>
            <a:chOff x="2078" y="1680"/>
            <a:chExt cx="1615" cy="1615"/>
          </a:xfrm>
        </p:grpSpPr>
        <p:sp>
          <p:nvSpPr>
            <p:cNvPr id="86028" name="Oval 1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6029" name="Oval 1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6030" name="Oval 1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86031" name="Oval 1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86032" name="Oval 1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86033" name="Oval 1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</p:grpSp>
      <p:grpSp>
        <p:nvGrpSpPr>
          <p:cNvPr id="86034" name="Group 18"/>
          <p:cNvGrpSpPr>
            <a:grpSpLocks/>
          </p:cNvGrpSpPr>
          <p:nvPr/>
        </p:nvGrpSpPr>
        <p:grpSpPr bwMode="auto">
          <a:xfrm>
            <a:off x="2124000" y="2370211"/>
            <a:ext cx="304800" cy="266701"/>
            <a:chOff x="2078" y="1680"/>
            <a:chExt cx="1615" cy="1615"/>
          </a:xfrm>
        </p:grpSpPr>
        <p:sp>
          <p:nvSpPr>
            <p:cNvPr id="86035" name="Oval 19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6036" name="Oval 20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6037" name="Oval 2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86038" name="Oval 22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48BE67">
                    <a:gamma/>
                    <a:shade val="0"/>
                    <a:invGamma/>
                  </a:srgbClr>
                </a:gs>
                <a:gs pos="100000">
                  <a:srgbClr val="48BE67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86039" name="Oval 2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86040" name="Oval 24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48BE67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</p:grpSp>
      <p:grpSp>
        <p:nvGrpSpPr>
          <p:cNvPr id="86041" name="Group 25"/>
          <p:cNvGrpSpPr>
            <a:grpSpLocks/>
          </p:cNvGrpSpPr>
          <p:nvPr/>
        </p:nvGrpSpPr>
        <p:grpSpPr bwMode="auto">
          <a:xfrm>
            <a:off x="2124000" y="2857127"/>
            <a:ext cx="304800" cy="266701"/>
            <a:chOff x="2078" y="1680"/>
            <a:chExt cx="1615" cy="1615"/>
          </a:xfrm>
        </p:grpSpPr>
        <p:sp>
          <p:nvSpPr>
            <p:cNvPr id="86042" name="Oval 26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6043" name="Oval 27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6044" name="Oval 28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86045" name="Oval 29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86046" name="Oval 30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86047" name="Oval 31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</p:grpSp>
      <p:grpSp>
        <p:nvGrpSpPr>
          <p:cNvPr id="86048" name="Group 32"/>
          <p:cNvGrpSpPr>
            <a:grpSpLocks/>
          </p:cNvGrpSpPr>
          <p:nvPr/>
        </p:nvGrpSpPr>
        <p:grpSpPr bwMode="auto">
          <a:xfrm>
            <a:off x="2124000" y="3306315"/>
            <a:ext cx="304800" cy="266701"/>
            <a:chOff x="2078" y="1680"/>
            <a:chExt cx="1615" cy="1615"/>
          </a:xfrm>
        </p:grpSpPr>
        <p:sp>
          <p:nvSpPr>
            <p:cNvPr id="86049" name="Oval 3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6050" name="Oval 3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6051" name="Oval 3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86052" name="Oval 3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8D67E1">
                    <a:gamma/>
                    <a:shade val="0"/>
                    <a:invGamma/>
                  </a:srgbClr>
                </a:gs>
                <a:gs pos="100000">
                  <a:srgbClr val="8D67E1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86053" name="Oval 3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86054" name="Oval 3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8D67E1"/>
                </a:gs>
                <a:gs pos="100000">
                  <a:srgbClr val="8D67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</p:grpSp>
      <p:grpSp>
        <p:nvGrpSpPr>
          <p:cNvPr id="86055" name="Group 39"/>
          <p:cNvGrpSpPr>
            <a:grpSpLocks/>
          </p:cNvGrpSpPr>
          <p:nvPr/>
        </p:nvGrpSpPr>
        <p:grpSpPr bwMode="auto">
          <a:xfrm>
            <a:off x="2124000" y="3789040"/>
            <a:ext cx="284480" cy="266701"/>
            <a:chOff x="2078" y="1680"/>
            <a:chExt cx="1615" cy="1615"/>
          </a:xfrm>
        </p:grpSpPr>
        <p:sp>
          <p:nvSpPr>
            <p:cNvPr id="86056" name="Oval 40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6057" name="Oval 41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6058" name="Oval 42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86059" name="Oval 4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86060" name="Oval 44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86061" name="Oval 4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E35E23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</p:grpSp>
      <p:sp>
        <p:nvSpPr>
          <p:cNvPr id="46" name="AutoShape 6"/>
          <p:cNvSpPr>
            <a:spLocks noChangeArrowheads="1"/>
          </p:cNvSpPr>
          <p:nvPr/>
        </p:nvSpPr>
        <p:spPr bwMode="gray">
          <a:xfrm>
            <a:off x="2484000" y="4681532"/>
            <a:ext cx="4419600" cy="3556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tr-TR" b="1" dirty="0"/>
              <a:t>CPU/ALU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7" name="AutoShape 7"/>
          <p:cNvSpPr>
            <a:spLocks noChangeArrowheads="1"/>
          </p:cNvSpPr>
          <p:nvPr/>
        </p:nvSpPr>
        <p:spPr bwMode="gray">
          <a:xfrm>
            <a:off x="2484000" y="4207564"/>
            <a:ext cx="4419600" cy="3556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tr-TR" b="1" dirty="0"/>
              <a:t>CHARACTER FORMATS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2" name="AutoShape 6"/>
          <p:cNvSpPr>
            <a:spLocks noChangeArrowheads="1"/>
          </p:cNvSpPr>
          <p:nvPr/>
        </p:nvSpPr>
        <p:spPr bwMode="gray">
          <a:xfrm>
            <a:off x="2484000" y="5617636"/>
            <a:ext cx="4419600" cy="3556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tr-TR" b="1" dirty="0"/>
              <a:t>MEMORY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3" name="AutoShape 7"/>
          <p:cNvSpPr>
            <a:spLocks noChangeArrowheads="1"/>
          </p:cNvSpPr>
          <p:nvPr/>
        </p:nvSpPr>
        <p:spPr bwMode="gray">
          <a:xfrm>
            <a:off x="2484000" y="5143668"/>
            <a:ext cx="4419600" cy="3556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tr-TR" b="1" dirty="0"/>
              <a:t>INSTRUCTION SET</a:t>
            </a:r>
            <a:endParaRPr lang="en-US" b="1" dirty="0">
              <a:solidFill>
                <a:schemeClr val="tx2"/>
              </a:solidFill>
            </a:endParaRPr>
          </a:p>
        </p:txBody>
      </p:sp>
      <p:grpSp>
        <p:nvGrpSpPr>
          <p:cNvPr id="78" name="Group 11"/>
          <p:cNvGrpSpPr>
            <a:grpSpLocks/>
          </p:cNvGrpSpPr>
          <p:nvPr/>
        </p:nvGrpSpPr>
        <p:grpSpPr bwMode="auto">
          <a:xfrm>
            <a:off x="2124000" y="4242419"/>
            <a:ext cx="304800" cy="266701"/>
            <a:chOff x="2078" y="1680"/>
            <a:chExt cx="1615" cy="1615"/>
          </a:xfrm>
        </p:grpSpPr>
        <p:sp>
          <p:nvSpPr>
            <p:cNvPr id="79" name="Oval 1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0" name="Oval 1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1" name="Oval 1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82" name="Oval 1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83" name="Oval 1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84" name="Oval 1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</p:grpSp>
      <p:grpSp>
        <p:nvGrpSpPr>
          <p:cNvPr id="85" name="Group 18"/>
          <p:cNvGrpSpPr>
            <a:grpSpLocks/>
          </p:cNvGrpSpPr>
          <p:nvPr/>
        </p:nvGrpSpPr>
        <p:grpSpPr bwMode="auto">
          <a:xfrm>
            <a:off x="2124000" y="4739406"/>
            <a:ext cx="304800" cy="266701"/>
            <a:chOff x="2078" y="1680"/>
            <a:chExt cx="1615" cy="1615"/>
          </a:xfrm>
        </p:grpSpPr>
        <p:sp>
          <p:nvSpPr>
            <p:cNvPr id="86" name="Oval 19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" name="Oval 20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" name="Oval 2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89" name="Oval 22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48BE67">
                    <a:gamma/>
                    <a:shade val="0"/>
                    <a:invGamma/>
                  </a:srgbClr>
                </a:gs>
                <a:gs pos="100000">
                  <a:srgbClr val="48BE67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90" name="Oval 2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91" name="Oval 24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48BE67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</p:grpSp>
      <p:grpSp>
        <p:nvGrpSpPr>
          <p:cNvPr id="92" name="Group 25"/>
          <p:cNvGrpSpPr>
            <a:grpSpLocks/>
          </p:cNvGrpSpPr>
          <p:nvPr/>
        </p:nvGrpSpPr>
        <p:grpSpPr bwMode="auto">
          <a:xfrm>
            <a:off x="2124000" y="5190603"/>
            <a:ext cx="304800" cy="266701"/>
            <a:chOff x="2078" y="1680"/>
            <a:chExt cx="1615" cy="1615"/>
          </a:xfrm>
        </p:grpSpPr>
        <p:sp>
          <p:nvSpPr>
            <p:cNvPr id="93" name="Oval 26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4" name="Oval 27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5" name="Oval 28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96" name="Oval 29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97" name="Oval 30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98" name="Oval 31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</p:grpSp>
      <p:grpSp>
        <p:nvGrpSpPr>
          <p:cNvPr id="99" name="Group 32"/>
          <p:cNvGrpSpPr>
            <a:grpSpLocks/>
          </p:cNvGrpSpPr>
          <p:nvPr/>
        </p:nvGrpSpPr>
        <p:grpSpPr bwMode="auto">
          <a:xfrm>
            <a:off x="2124000" y="5682579"/>
            <a:ext cx="304800" cy="266701"/>
            <a:chOff x="2078" y="1680"/>
            <a:chExt cx="1615" cy="1615"/>
          </a:xfrm>
        </p:grpSpPr>
        <p:sp>
          <p:nvSpPr>
            <p:cNvPr id="100" name="Oval 3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1" name="Oval 3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2" name="Oval 3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103" name="Oval 3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8D67E1">
                    <a:gamma/>
                    <a:shade val="0"/>
                    <a:invGamma/>
                  </a:srgbClr>
                </a:gs>
                <a:gs pos="100000">
                  <a:srgbClr val="8D67E1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104" name="Oval 3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105" name="Oval 3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8D67E1"/>
                </a:gs>
                <a:gs pos="100000">
                  <a:srgbClr val="8D67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mantissa and</a:t>
            </a:r>
            <a:r>
              <a:rPr lang="tr-TR" dirty="0"/>
              <a:t> </a:t>
            </a:r>
            <a:r>
              <a:rPr lang="en-US" dirty="0" smtClean="0"/>
              <a:t>exponent</a:t>
            </a:r>
            <a:endParaRPr lang="tr-TR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371600"/>
            <a:ext cx="8229600" cy="4953000"/>
          </a:xfrm>
          <a:prstGeom prst="rect">
            <a:avLst/>
          </a:prstGeom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49DA"/>
                </a:solidFill>
              </a:rPr>
              <a:t>Real numbers consist of a mantissa and</a:t>
            </a:r>
            <a:r>
              <a:rPr lang="tr-TR" sz="2800" dirty="0" smtClean="0">
                <a:solidFill>
                  <a:srgbClr val="0049DA"/>
                </a:solidFill>
              </a:rPr>
              <a:t> </a:t>
            </a:r>
            <a:r>
              <a:rPr lang="en-US" sz="2800" dirty="0" smtClean="0">
                <a:solidFill>
                  <a:srgbClr val="0049DA"/>
                </a:solidFill>
              </a:rPr>
              <a:t>an exponent. </a:t>
            </a:r>
            <a:endParaRPr lang="tr-TR" sz="2800" dirty="0" smtClean="0">
              <a:solidFill>
                <a:srgbClr val="0049DA"/>
              </a:solidFill>
            </a:endParaRPr>
          </a:p>
          <a:p>
            <a:pPr marL="800100" lvl="1" indent="-342900" algn="just">
              <a:spcBef>
                <a:spcPct val="20000"/>
              </a:spcBef>
              <a:buClr>
                <a:schemeClr val="hlink"/>
              </a:buClr>
            </a:pPr>
            <a:r>
              <a:rPr lang="tr-TR" sz="2800" dirty="0" smtClean="0">
                <a:solidFill>
                  <a:srgbClr val="0049DA"/>
                </a:solidFill>
              </a:rPr>
              <a:t>			</a:t>
            </a:r>
            <a:r>
              <a:rPr lang="en-US" sz="2800" dirty="0" smtClean="0">
                <a:solidFill>
                  <a:srgbClr val="FF0000"/>
                </a:solidFill>
              </a:rPr>
              <a:t>±</a:t>
            </a:r>
            <a:r>
              <a:rPr lang="tr-TR" sz="2800" baseline="300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mantissa </a:t>
            </a:r>
            <a:r>
              <a:rPr lang="tr-TR" sz="2800" dirty="0" smtClean="0">
                <a:solidFill>
                  <a:schemeClr val="tx2"/>
                </a:solidFill>
              </a:rPr>
              <a:t>x 10 </a:t>
            </a:r>
            <a:r>
              <a:rPr lang="en-US" sz="2800" baseline="30000" dirty="0" smtClean="0">
                <a:solidFill>
                  <a:srgbClr val="FF0000"/>
                </a:solidFill>
              </a:rPr>
              <a:t>± </a:t>
            </a:r>
            <a:r>
              <a:rPr lang="en-US" sz="2800" baseline="30000" dirty="0" smtClean="0">
                <a:solidFill>
                  <a:schemeClr val="tx2"/>
                </a:solidFill>
              </a:rPr>
              <a:t>exponent</a:t>
            </a:r>
            <a:endParaRPr lang="tr-TR" sz="2800" baseline="30000" dirty="0">
              <a:solidFill>
                <a:schemeClr val="tx2"/>
              </a:solidFill>
            </a:endParaRPr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49DA"/>
                </a:solidFill>
              </a:rPr>
              <a:t>Computer designers decide how to allocate the bits of the computer word so that some can be</a:t>
            </a:r>
            <a:r>
              <a:rPr lang="tr-TR" sz="2800" dirty="0" smtClean="0">
                <a:solidFill>
                  <a:srgbClr val="0049DA"/>
                </a:solidFill>
              </a:rPr>
              <a:t> </a:t>
            </a:r>
            <a:r>
              <a:rPr lang="en-US" sz="2800" dirty="0" smtClean="0">
                <a:solidFill>
                  <a:srgbClr val="0049DA"/>
                </a:solidFill>
              </a:rPr>
              <a:t>used for the mantissa and some for the exponent. </a:t>
            </a:r>
            <a:endParaRPr lang="tr-TR" sz="2800" dirty="0" smtClean="0">
              <a:solidFill>
                <a:srgbClr val="0049DA"/>
              </a:solidFill>
            </a:endParaRPr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tr-TR" sz="2800" dirty="0" smtClean="0">
                <a:solidFill>
                  <a:srgbClr val="0049DA"/>
                </a:solidFill>
              </a:rPr>
              <a:t>T</a:t>
            </a:r>
            <a:r>
              <a:rPr lang="en-US" sz="2800" dirty="0" smtClean="0">
                <a:solidFill>
                  <a:srgbClr val="0049DA"/>
                </a:solidFill>
              </a:rPr>
              <a:t>he mantissa can be positive or negative, and the</a:t>
            </a:r>
            <a:r>
              <a:rPr lang="tr-TR" sz="2800" dirty="0" smtClean="0">
                <a:solidFill>
                  <a:srgbClr val="0049DA"/>
                </a:solidFill>
              </a:rPr>
              <a:t> </a:t>
            </a:r>
            <a:r>
              <a:rPr lang="en-US" sz="2800" dirty="0" smtClean="0">
                <a:solidFill>
                  <a:srgbClr val="0049DA"/>
                </a:solidFill>
              </a:rPr>
              <a:t>exponent can be positive or negative.</a:t>
            </a:r>
            <a:endParaRPr lang="tr-TR" sz="2800" dirty="0" smtClean="0">
              <a:solidFill>
                <a:srgbClr val="0049D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704" y="304800"/>
            <a:ext cx="8229600" cy="577850"/>
          </a:xfrm>
        </p:spPr>
        <p:txBody>
          <a:bodyPr/>
          <a:lstStyle/>
          <a:p>
            <a:r>
              <a:rPr lang="tr-TR" b="1" dirty="0" err="1" smtClean="0"/>
              <a:t>Examples</a:t>
            </a:r>
            <a:endParaRPr lang="tr-TR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564704" y="1371600"/>
            <a:ext cx="8579296" cy="49530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tr-TR" sz="2800" b="1" dirty="0" smtClean="0">
                <a:solidFill>
                  <a:schemeClr val="tx2"/>
                </a:solidFill>
              </a:rPr>
              <a:t>123.45</a:t>
            </a:r>
            <a:r>
              <a:rPr lang="en-US" sz="2800" dirty="0" smtClean="0">
                <a:solidFill>
                  <a:srgbClr val="0049DA"/>
                </a:solidFill>
              </a:rPr>
              <a:t> </a:t>
            </a:r>
            <a:r>
              <a:rPr lang="tr-TR" sz="2800" dirty="0" smtClean="0"/>
              <a:t>can be </a:t>
            </a:r>
            <a:r>
              <a:rPr lang="tr-TR" sz="2800" dirty="0" err="1" smtClean="0"/>
              <a:t>represented</a:t>
            </a:r>
            <a:r>
              <a:rPr lang="tr-TR" sz="2800" dirty="0" smtClean="0"/>
              <a:t> as: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endParaRPr lang="tr-TR" sz="2800" dirty="0">
              <a:solidFill>
                <a:srgbClr val="0049DA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</a:pPr>
            <a:endParaRPr lang="tr-TR" sz="2800" baseline="30000" dirty="0" smtClean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</a:pPr>
            <a:endParaRPr lang="tr-TR" sz="2800" baseline="30000" dirty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endParaRPr lang="tr-TR" sz="2800" baseline="30000" dirty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endParaRPr lang="tr-TR" sz="2800" baseline="30000" dirty="0" smtClean="0"/>
          </a:p>
          <a:p>
            <a:pPr marL="1257300" lvl="2" indent="-342900">
              <a:spcBef>
                <a:spcPct val="20000"/>
              </a:spcBef>
              <a:buClr>
                <a:schemeClr val="hlink"/>
              </a:buClr>
            </a:pPr>
            <a:endParaRPr lang="tr-TR" sz="2800" dirty="0" smtClean="0">
              <a:solidFill>
                <a:srgbClr val="0049DA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</a:pPr>
            <a:r>
              <a:rPr lang="tr-TR" sz="2800" dirty="0" smtClean="0">
                <a:solidFill>
                  <a:srgbClr val="0049DA"/>
                </a:solidFill>
              </a:rPr>
              <a:t>			</a:t>
            </a:r>
            <a:endParaRPr lang="tr-TR" sz="2800" baseline="30000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19064" y="2492896"/>
          <a:ext cx="8328248" cy="2813125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4164124"/>
                <a:gridCol w="4164124"/>
              </a:tblGrid>
              <a:tr h="51334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dirty="0" smtClean="0"/>
                        <a:t>12345 × 10</a:t>
                      </a:r>
                      <a:r>
                        <a:rPr lang="tr-TR" sz="2800" baseline="30000" dirty="0" smtClean="0"/>
                        <a:t>−2</a:t>
                      </a:r>
                      <a:endParaRPr lang="tr-TR" sz="2800" b="0" baseline="30000" dirty="0" smtClean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b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1.2345 × 10</a:t>
                      </a:r>
                      <a:r>
                        <a:rPr lang="tr-TR" sz="2800" baseline="30000" dirty="0" smtClean="0"/>
                        <a:t>+2 </a:t>
                      </a:r>
                      <a:endParaRPr lang="tr-TR" sz="2800" b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Scientific</a:t>
                      </a:r>
                      <a:r>
                        <a:rPr lang="tr-TR" sz="2400" dirty="0" smtClean="0"/>
                        <a:t> </a:t>
                      </a:r>
                      <a:r>
                        <a:rPr lang="tr-TR" sz="2400" dirty="0" err="1" smtClean="0"/>
                        <a:t>notation</a:t>
                      </a:r>
                      <a:r>
                        <a:rPr lang="tr-TR" sz="2400" dirty="0" smtClean="0"/>
                        <a:t> (</a:t>
                      </a:r>
                      <a:r>
                        <a:rPr lang="tr-TR" sz="2400" dirty="0" err="1" smtClean="0"/>
                        <a:t>normalized</a:t>
                      </a:r>
                      <a:r>
                        <a:rPr lang="tr-TR" sz="2400" dirty="0" smtClean="0"/>
                        <a:t>)</a:t>
                      </a:r>
                      <a:endParaRPr lang="tr-TR" sz="2400" b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</a:tr>
              <a:tr h="135886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dirty="0" smtClean="0"/>
                        <a:t>0.12345 × 10</a:t>
                      </a:r>
                      <a:r>
                        <a:rPr lang="tr-TR" sz="2800" baseline="30000" dirty="0" smtClean="0"/>
                        <a:t>+3</a:t>
                      </a:r>
                    </a:p>
                    <a:p>
                      <a:endParaRPr lang="tr-TR" sz="2800" b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i="1" dirty="0" err="1" smtClean="0"/>
                        <a:t>Language</a:t>
                      </a:r>
                      <a:r>
                        <a:rPr lang="tr-TR" sz="2400" i="1" dirty="0" smtClean="0"/>
                        <a:t> </a:t>
                      </a:r>
                      <a:r>
                        <a:rPr lang="tr-TR" sz="2400" i="1" dirty="0" err="1" smtClean="0"/>
                        <a:t>independent</a:t>
                      </a:r>
                      <a:r>
                        <a:rPr lang="tr-TR" sz="2400" i="1" dirty="0" smtClean="0"/>
                        <a:t> </a:t>
                      </a:r>
                      <a:r>
                        <a:rPr lang="tr-TR" sz="2400" i="1" dirty="0" err="1" smtClean="0"/>
                        <a:t>arithmetic</a:t>
                      </a:r>
                      <a:r>
                        <a:rPr lang="tr-TR" sz="2400" dirty="0" smtClean="0"/>
                        <a:t> </a:t>
                      </a:r>
                      <a:r>
                        <a:rPr lang="tr-TR" sz="2400" dirty="0" err="1" smtClean="0"/>
                        <a:t>standard</a:t>
                      </a:r>
                      <a:r>
                        <a:rPr lang="tr-TR" sz="2400" dirty="0" smtClean="0"/>
                        <a:t> </a:t>
                      </a:r>
                      <a:endParaRPr lang="tr-TR" sz="2400" b="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C00000"/>
                </a:solidFill>
              </a:rPr>
              <a:t>IEEE</a:t>
            </a:r>
            <a:r>
              <a:rPr lang="en-US" b="1" dirty="0" smtClean="0"/>
              <a:t> Standard for Floating-Point Arithmetic</a:t>
            </a:r>
            <a:r>
              <a:rPr lang="en-US" dirty="0" smtClean="0"/>
              <a:t> (</a:t>
            </a:r>
            <a:r>
              <a:rPr lang="en-US" b="1" dirty="0" smtClean="0"/>
              <a:t>IEEE 754</a:t>
            </a:r>
            <a:r>
              <a:rPr lang="en-US" dirty="0" smtClean="0"/>
              <a:t>)</a:t>
            </a:r>
            <a:endParaRPr lang="tr-TR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564704" y="1371600"/>
            <a:ext cx="8579296" cy="49530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en-US" sz="2800" dirty="0" smtClean="0"/>
              <a:t>The </a:t>
            </a:r>
            <a:r>
              <a:rPr lang="en-US" sz="2800" dirty="0"/>
              <a:t>32-bit format looks like this</a:t>
            </a:r>
            <a:r>
              <a:rPr lang="en-US" sz="2800" dirty="0" smtClean="0"/>
              <a:t>:</a:t>
            </a:r>
            <a:endParaRPr lang="tr-TR" sz="2800" dirty="0" smtClean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endParaRPr lang="tr-TR" sz="2800" dirty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endParaRPr lang="tr-TR" sz="2800" dirty="0">
              <a:solidFill>
                <a:srgbClr val="0049DA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</a:pPr>
            <a:endParaRPr lang="tr-TR" sz="2800" baseline="30000" dirty="0" smtClean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</a:pPr>
            <a:endParaRPr lang="tr-TR" sz="2800" baseline="30000" dirty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endParaRPr lang="tr-TR" sz="2800" baseline="30000" dirty="0"/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endParaRPr lang="tr-TR" sz="2800" baseline="30000" dirty="0" smtClean="0"/>
          </a:p>
          <a:p>
            <a:pPr marL="1257300" lvl="2" indent="-342900">
              <a:spcBef>
                <a:spcPct val="20000"/>
              </a:spcBef>
              <a:buClr>
                <a:schemeClr val="hlink"/>
              </a:buClr>
            </a:pPr>
            <a:endParaRPr lang="tr-TR" sz="2800" dirty="0" smtClean="0">
              <a:solidFill>
                <a:srgbClr val="0049DA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</a:pPr>
            <a:r>
              <a:rPr lang="tr-TR" sz="2800" dirty="0" smtClean="0">
                <a:solidFill>
                  <a:srgbClr val="0049DA"/>
                </a:solidFill>
              </a:rPr>
              <a:t>			</a:t>
            </a:r>
            <a:endParaRPr lang="tr-TR" sz="2800" baseline="30000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67544" y="2564904"/>
          <a:ext cx="8424933" cy="43204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  <a:gridCol w="255301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S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E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E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E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E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E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E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E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E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m</a:t>
                      </a:r>
                      <a:endParaRPr lang="tr-TR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Line Callout 2 4"/>
          <p:cNvSpPr/>
          <p:nvPr/>
        </p:nvSpPr>
        <p:spPr>
          <a:xfrm>
            <a:off x="179512" y="5013176"/>
            <a:ext cx="1512168" cy="864096"/>
          </a:xfrm>
          <a:prstGeom prst="borderCallout2">
            <a:avLst>
              <a:gd name="adj1" fmla="val -14004"/>
              <a:gd name="adj2" fmla="val 50697"/>
              <a:gd name="adj3" fmla="val -54317"/>
              <a:gd name="adj4" fmla="val 45962"/>
              <a:gd name="adj5" fmla="val -227642"/>
              <a:gd name="adj6" fmla="val 2748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Sign</a:t>
            </a:r>
            <a:endParaRPr lang="tr-TR" dirty="0"/>
          </a:p>
        </p:txBody>
      </p:sp>
      <p:sp>
        <p:nvSpPr>
          <p:cNvPr id="7" name="Line Callout 2 6"/>
          <p:cNvSpPr/>
          <p:nvPr/>
        </p:nvSpPr>
        <p:spPr>
          <a:xfrm>
            <a:off x="1907704" y="5013176"/>
            <a:ext cx="1512168" cy="864096"/>
          </a:xfrm>
          <a:prstGeom prst="borderCallout2">
            <a:avLst>
              <a:gd name="adj1" fmla="val -14004"/>
              <a:gd name="adj2" fmla="val 50697"/>
              <a:gd name="adj3" fmla="val -50538"/>
              <a:gd name="adj4" fmla="val 40203"/>
              <a:gd name="adj5" fmla="val -226382"/>
              <a:gd name="adj6" fmla="val -1427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Exponent</a:t>
            </a:r>
            <a:endParaRPr lang="tr-TR" dirty="0"/>
          </a:p>
        </p:txBody>
      </p:sp>
      <p:sp>
        <p:nvSpPr>
          <p:cNvPr id="8" name="Line Callout 2 7"/>
          <p:cNvSpPr/>
          <p:nvPr/>
        </p:nvSpPr>
        <p:spPr>
          <a:xfrm>
            <a:off x="3707904" y="5013176"/>
            <a:ext cx="1512168" cy="864096"/>
          </a:xfrm>
          <a:prstGeom prst="borderCallout2">
            <a:avLst>
              <a:gd name="adj1" fmla="val -14004"/>
              <a:gd name="adj2" fmla="val 50697"/>
              <a:gd name="adj3" fmla="val -220609"/>
              <a:gd name="adj4" fmla="val 49561"/>
              <a:gd name="adj5" fmla="val -223862"/>
              <a:gd name="adj6" fmla="val 4979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Mantissa</a:t>
            </a:r>
            <a:endParaRPr lang="tr-TR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27584" y="3068960"/>
            <a:ext cx="180020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843808" y="3068960"/>
            <a:ext cx="5904656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exercise</a:t>
            </a:r>
            <a:endParaRPr lang="tr-TR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371600"/>
            <a:ext cx="8229600" cy="4953000"/>
          </a:xfrm>
          <a:prstGeom prst="rect">
            <a:avLst/>
          </a:prstGeom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en-US" sz="2800" dirty="0" smtClean="0"/>
              <a:t>How </a:t>
            </a:r>
            <a:r>
              <a:rPr lang="en-US" sz="2800" dirty="0"/>
              <a:t>would we represent </a:t>
            </a:r>
            <a:r>
              <a:rPr lang="en-US" sz="2800" dirty="0" smtClean="0"/>
              <a:t>8.5</a:t>
            </a:r>
            <a:r>
              <a:rPr lang="tr-TR" sz="2800" baseline="-25000" dirty="0" smtClean="0"/>
              <a:t>10</a:t>
            </a:r>
            <a:r>
              <a:rPr lang="en-US" sz="2800" dirty="0" smtClean="0"/>
              <a:t>?</a:t>
            </a:r>
            <a:endParaRPr lang="tr-TR" sz="2800" dirty="0" smtClean="0"/>
          </a:p>
          <a:p>
            <a:pPr marL="342900" lvl="1" indent="-342900" algn="just">
              <a:spcBef>
                <a:spcPct val="20000"/>
              </a:spcBef>
              <a:buClr>
                <a:schemeClr val="hlink"/>
              </a:buClr>
            </a:pPr>
            <a:r>
              <a:rPr lang="tr-TR" sz="2800" dirty="0"/>
              <a:t>	</a:t>
            </a:r>
            <a:r>
              <a:rPr lang="tr-TR" sz="2800" dirty="0" smtClean="0"/>
              <a:t>			</a:t>
            </a:r>
            <a:r>
              <a:rPr lang="tr-TR" sz="2800" b="1" dirty="0" smtClean="0">
                <a:solidFill>
                  <a:schemeClr val="tx2"/>
                </a:solidFill>
              </a:rPr>
              <a:t>1000.1</a:t>
            </a:r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endParaRPr lang="tr-TR" sz="2800" dirty="0"/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endParaRPr lang="tr-TR" sz="2800" dirty="0" smtClean="0"/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endParaRPr lang="tr-TR" sz="2800" dirty="0" smtClean="0"/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endParaRPr lang="tr-TR" sz="2800" dirty="0" smtClean="0"/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tr-TR" sz="2800" dirty="0" smtClean="0"/>
              <a:t>in </a:t>
            </a:r>
            <a:r>
              <a:rPr lang="tr-TR" sz="2800" dirty="0" err="1"/>
              <a:t>scientific</a:t>
            </a:r>
            <a:r>
              <a:rPr lang="tr-TR" sz="2800" dirty="0"/>
              <a:t> </a:t>
            </a:r>
            <a:r>
              <a:rPr lang="tr-TR" sz="2800" dirty="0" err="1" smtClean="0"/>
              <a:t>notation</a:t>
            </a:r>
            <a:r>
              <a:rPr lang="tr-TR" sz="2800" dirty="0" smtClean="0"/>
              <a:t>:</a:t>
            </a:r>
          </a:p>
          <a:p>
            <a:pPr marL="800100" lvl="1" indent="-342900" algn="just">
              <a:spcBef>
                <a:spcPct val="20000"/>
              </a:spcBef>
              <a:buClr>
                <a:schemeClr val="hlink"/>
              </a:buClr>
            </a:pPr>
            <a:r>
              <a:rPr lang="tr-TR" sz="2800" dirty="0" smtClean="0"/>
              <a:t>		</a:t>
            </a:r>
            <a:endParaRPr lang="tr-TR" sz="2800" b="1" dirty="0">
              <a:solidFill>
                <a:schemeClr val="tx2"/>
              </a:solidFill>
            </a:endParaRPr>
          </a:p>
          <a:p>
            <a:pPr marL="800100" lvl="1" indent="-342900" algn="just">
              <a:spcBef>
                <a:spcPct val="20000"/>
              </a:spcBef>
              <a:buClr>
                <a:schemeClr val="hlink"/>
              </a:buClr>
            </a:pPr>
            <a:r>
              <a:rPr lang="tr-TR" sz="2800" dirty="0" smtClean="0"/>
              <a:t>				</a:t>
            </a:r>
            <a:r>
              <a:rPr lang="tr-TR" sz="2800" b="1" dirty="0" smtClean="0">
                <a:solidFill>
                  <a:schemeClr val="tx2"/>
                </a:solidFill>
              </a:rPr>
              <a:t>1.0001 </a:t>
            </a:r>
            <a:r>
              <a:rPr lang="tr-TR" sz="2800" b="1" dirty="0">
                <a:solidFill>
                  <a:schemeClr val="tx2"/>
                </a:solidFill>
              </a:rPr>
              <a:t>* 2</a:t>
            </a:r>
            <a:r>
              <a:rPr lang="tr-TR" sz="2800" b="1" baseline="30000" dirty="0">
                <a:solidFill>
                  <a:schemeClr val="tx2"/>
                </a:solidFill>
              </a:rPr>
              <a:t>3</a:t>
            </a:r>
            <a:endParaRPr lang="tr-TR" sz="2800" b="1" baseline="30000" dirty="0" smtClean="0">
              <a:solidFill>
                <a:schemeClr val="tx2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11560" y="2564904"/>
          <a:ext cx="6480720" cy="132080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{073A0DAA-6AF3-43AB-8588-CEC1D06C72B9}</a:tableStyleId>
              </a:tblPr>
              <a:tblGrid>
                <a:gridCol w="540060"/>
                <a:gridCol w="540060"/>
                <a:gridCol w="540060"/>
                <a:gridCol w="540060"/>
                <a:gridCol w="540060"/>
                <a:gridCol w="540060"/>
                <a:gridCol w="540060"/>
                <a:gridCol w="540060"/>
                <a:gridCol w="540060"/>
                <a:gridCol w="540060"/>
                <a:gridCol w="540060"/>
                <a:gridCol w="540060"/>
              </a:tblGrid>
              <a:tr h="5087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</a:t>
                      </a:r>
                      <a:r>
                        <a:rPr lang="tr-TR" baseline="30000" dirty="0" smtClean="0"/>
                        <a:t>7</a:t>
                      </a:r>
                    </a:p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</a:t>
                      </a:r>
                      <a:r>
                        <a:rPr lang="tr-TR" baseline="30000" dirty="0" smtClean="0"/>
                        <a:t>6</a:t>
                      </a:r>
                    </a:p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</a:t>
                      </a:r>
                      <a:r>
                        <a:rPr lang="tr-TR" baseline="30000" dirty="0" smtClean="0"/>
                        <a:t>5</a:t>
                      </a:r>
                    </a:p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</a:t>
                      </a:r>
                      <a:r>
                        <a:rPr lang="tr-TR" baseline="30000" dirty="0" smtClean="0"/>
                        <a:t>4</a:t>
                      </a:r>
                    </a:p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</a:t>
                      </a:r>
                      <a:r>
                        <a:rPr lang="tr-TR" baseline="300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</a:t>
                      </a:r>
                      <a:r>
                        <a:rPr lang="tr-TR" baseline="300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</a:t>
                      </a:r>
                      <a:r>
                        <a:rPr lang="tr-TR" baseline="300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r>
                        <a:rPr lang="tr-TR" baseline="30000" dirty="0" smtClean="0"/>
                        <a:t>0</a:t>
                      </a:r>
                    </a:p>
                    <a:p>
                      <a:pPr algn="ctr"/>
                      <a:endParaRPr lang="tr-TR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3200" b="1" baseline="30000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r>
                        <a:rPr lang="tr-TR" sz="3200" b="1" baseline="30000" dirty="0" smtClean="0">
                          <a:solidFill>
                            <a:schemeClr val="tx2"/>
                          </a:solidFill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</a:t>
                      </a:r>
                      <a:r>
                        <a:rPr lang="tr-TR" baseline="30000" dirty="0" smtClean="0"/>
                        <a:t>-1</a:t>
                      </a:r>
                    </a:p>
                    <a:p>
                      <a:pPr algn="ctr"/>
                      <a:endParaRPr lang="tr-TR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</a:t>
                      </a:r>
                      <a:r>
                        <a:rPr lang="tr-TR" baseline="30000" dirty="0" smtClean="0"/>
                        <a:t>-2</a:t>
                      </a:r>
                    </a:p>
                    <a:p>
                      <a:pPr algn="ctr"/>
                      <a:endParaRPr lang="tr-TR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</a:t>
                      </a:r>
                      <a:r>
                        <a:rPr lang="tr-TR" baseline="30000" dirty="0" smtClean="0"/>
                        <a:t>-3</a:t>
                      </a:r>
                    </a:p>
                    <a:p>
                      <a:pPr algn="ctr"/>
                      <a:endParaRPr lang="tr-TR" baseline="30000" dirty="0"/>
                    </a:p>
                  </a:txBody>
                  <a:tcPr/>
                </a:tc>
              </a:tr>
              <a:tr h="296024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32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371600"/>
            <a:ext cx="8229600" cy="4953000"/>
          </a:xfrm>
          <a:prstGeom prst="rect">
            <a:avLst/>
          </a:prstGeom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en-US" sz="2800" dirty="0" smtClean="0"/>
              <a:t>The IEEE 32-bit specification uses a “bias” of </a:t>
            </a:r>
            <a:r>
              <a:rPr lang="en-US" sz="2800" dirty="0" smtClean="0">
                <a:solidFill>
                  <a:srgbClr val="C00000"/>
                </a:solidFill>
              </a:rPr>
              <a:t>127</a:t>
            </a:r>
            <a:r>
              <a:rPr lang="en-US" sz="2800" dirty="0" smtClean="0"/>
              <a:t> on the exponent</a:t>
            </a:r>
            <a:r>
              <a:rPr lang="tr-TR" sz="2800" dirty="0" smtClean="0"/>
              <a:t>	</a:t>
            </a:r>
            <a:r>
              <a:rPr lang="en-US" sz="2800" dirty="0" smtClean="0"/>
              <a:t>(</a:t>
            </a:r>
            <a:r>
              <a:rPr lang="en-US" sz="2800" dirty="0"/>
              <a:t>this is a way of doing </a:t>
            </a:r>
            <a:r>
              <a:rPr lang="en-US" sz="2800" dirty="0" smtClean="0"/>
              <a:t>without</a:t>
            </a:r>
            <a:r>
              <a:rPr lang="tr-TR" sz="2800" dirty="0" smtClean="0"/>
              <a:t> </a:t>
            </a:r>
            <a:r>
              <a:rPr lang="en-US" sz="2800" dirty="0" smtClean="0"/>
              <a:t>a </a:t>
            </a:r>
            <a:r>
              <a:rPr lang="en-US" sz="2800" dirty="0"/>
              <a:t>separate sign bit for the </a:t>
            </a:r>
            <a:r>
              <a:rPr lang="en-US" sz="2800" dirty="0" smtClean="0"/>
              <a:t>exponent</a:t>
            </a:r>
            <a:r>
              <a:rPr lang="tr-TR" sz="2800" dirty="0" smtClean="0"/>
              <a:t>)	</a:t>
            </a:r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en-US" sz="2800" dirty="0" smtClean="0"/>
              <a:t>exponent </a:t>
            </a:r>
            <a:r>
              <a:rPr lang="en-US" sz="2800" dirty="0"/>
              <a:t>field will have the </a:t>
            </a:r>
            <a:r>
              <a:rPr lang="en-US" sz="2800" dirty="0" smtClean="0"/>
              <a:t>binary</a:t>
            </a:r>
            <a:r>
              <a:rPr lang="tr-TR" sz="2800" dirty="0" smtClean="0"/>
              <a:t> </a:t>
            </a:r>
            <a:r>
              <a:rPr lang="en-US" sz="2800" dirty="0" smtClean="0"/>
              <a:t>value </a:t>
            </a:r>
            <a:r>
              <a:rPr lang="en-US" sz="2800" dirty="0"/>
              <a:t>of 127 + 3, or </a:t>
            </a:r>
            <a:r>
              <a:rPr lang="en-US" sz="2800" dirty="0" smtClean="0"/>
              <a:t>130</a:t>
            </a:r>
            <a:endParaRPr lang="tr-TR" sz="2800" dirty="0" smtClean="0"/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en-US" sz="2800" dirty="0" smtClean="0"/>
              <a:t>After </a:t>
            </a:r>
            <a:r>
              <a:rPr lang="en-US" sz="2800" dirty="0"/>
              <a:t>all this, the binary representation of 8.5 is</a:t>
            </a:r>
            <a:r>
              <a:rPr lang="en-US" sz="2800" dirty="0" smtClean="0"/>
              <a:t>:</a:t>
            </a:r>
            <a:endParaRPr lang="tr-TR" sz="2800" dirty="0" smtClean="0"/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endParaRPr lang="tr-TR" sz="2800" dirty="0"/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</a:pPr>
            <a:r>
              <a:rPr lang="tr-TR" sz="2800" dirty="0" smtClean="0"/>
              <a:t>		</a:t>
            </a:r>
            <a:r>
              <a:rPr lang="tr-TR" sz="2800" b="1" dirty="0" smtClean="0"/>
              <a:t>0</a:t>
            </a:r>
            <a:r>
              <a:rPr lang="tr-TR" sz="2800" b="1" dirty="0" smtClean="0">
                <a:solidFill>
                  <a:srgbClr val="00B050"/>
                </a:solidFill>
              </a:rPr>
              <a:t>10000010</a:t>
            </a:r>
            <a:r>
              <a:rPr lang="tr-TR" sz="2800" dirty="0" smtClean="0"/>
              <a:t>00010000000000000000000</a:t>
            </a:r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endParaRPr lang="tr-TR" sz="2800" dirty="0" smtClean="0"/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endParaRPr 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example</a:t>
            </a:r>
            <a:endParaRPr lang="tr-TR" dirty="0"/>
          </a:p>
        </p:txBody>
      </p:sp>
      <p:pic>
        <p:nvPicPr>
          <p:cNvPr id="1044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916832"/>
            <a:ext cx="81724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1371600"/>
            <a:ext cx="8229600" cy="4953000"/>
          </a:xfrm>
          <a:prstGeom prst="rect">
            <a:avLst/>
          </a:prstGeom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tr-TR" sz="2800" dirty="0" err="1" smtClean="0"/>
              <a:t>Calculate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number</a:t>
            </a:r>
            <a:endParaRPr lang="tr-TR" sz="2800" dirty="0" smtClean="0"/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endParaRPr lang="tr-TR" sz="2800" dirty="0"/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endParaRPr lang="tr-TR" sz="2800" dirty="0" smtClean="0"/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endParaRPr lang="tr-TR" sz="2800" dirty="0"/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endParaRPr lang="tr-TR" sz="2800" dirty="0" smtClean="0"/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en-US" sz="2800" i="1" dirty="0" smtClean="0"/>
              <a:t>sign</a:t>
            </a:r>
            <a:r>
              <a:rPr lang="en-US" sz="2800" dirty="0" smtClean="0"/>
              <a:t> is 0, so the number is positive; </a:t>
            </a:r>
            <a:endParaRPr lang="tr-TR" sz="2800" dirty="0" smtClean="0"/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en-US" sz="2800" i="1" dirty="0" smtClean="0"/>
              <a:t>expo</a:t>
            </a:r>
            <a:r>
              <a:rPr lang="en-US" sz="2800" dirty="0" smtClean="0"/>
              <a:t> is 124, so the true exponent is –3; </a:t>
            </a:r>
            <a:endParaRPr lang="tr-TR" sz="2800" dirty="0" smtClean="0"/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en-US" sz="2800" dirty="0" smtClean="0"/>
              <a:t>and </a:t>
            </a:r>
            <a:r>
              <a:rPr lang="en-US" sz="2800" i="1" dirty="0" smtClean="0"/>
              <a:t>fraction</a:t>
            </a:r>
            <a:r>
              <a:rPr lang="en-US" sz="2800" dirty="0" smtClean="0"/>
              <a:t> is .01.</a:t>
            </a:r>
            <a:endParaRPr lang="tr-TR" sz="2800" dirty="0" smtClean="0"/>
          </a:p>
          <a:p>
            <a:pPr marL="1257300" lvl="2" indent="-342900" algn="just">
              <a:spcBef>
                <a:spcPct val="20000"/>
              </a:spcBef>
              <a:buClr>
                <a:schemeClr val="hlink"/>
              </a:buClr>
            </a:pPr>
            <a:r>
              <a:rPr lang="tr-TR" sz="2800" dirty="0"/>
              <a:t>	</a:t>
            </a:r>
            <a:endParaRPr lang="tr-TR" sz="2800" dirty="0" smtClean="0"/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endParaRPr lang="tr-TR" sz="2800" dirty="0" smtClean="0"/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endParaRPr lang="tr-TR" sz="2800" dirty="0" smtClean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123728" y="5517232"/>
          <a:ext cx="4702964" cy="916930"/>
        </p:xfrm>
        <a:graphic>
          <a:graphicData uri="http://schemas.openxmlformats.org/presentationml/2006/ole">
            <p:oleObj spid="_x0000_s104457" name="Denklem" r:id="rId4" imgW="20192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Double</a:t>
            </a:r>
            <a:r>
              <a:rPr lang="tr-TR" b="1" dirty="0" smtClean="0"/>
              <a:t>-</a:t>
            </a:r>
            <a:r>
              <a:rPr lang="tr-TR" b="1" dirty="0" err="1" smtClean="0"/>
              <a:t>precision</a:t>
            </a:r>
            <a:r>
              <a:rPr lang="tr-TR" b="1" dirty="0" smtClean="0"/>
              <a:t> 64 bit</a:t>
            </a:r>
            <a:endParaRPr lang="tr-TR" dirty="0"/>
          </a:p>
        </p:txBody>
      </p:sp>
      <p:pic>
        <p:nvPicPr>
          <p:cNvPr id="137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43163"/>
            <a:ext cx="918210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76561"/>
            <a:ext cx="8229600" cy="577850"/>
          </a:xfrm>
        </p:spPr>
        <p:txBody>
          <a:bodyPr/>
          <a:lstStyle/>
          <a:p>
            <a:r>
              <a:rPr lang="tr-TR" dirty="0" smtClean="0"/>
              <a:t>32-bit </a:t>
            </a:r>
            <a:r>
              <a:rPr lang="tr-TR" dirty="0" err="1" smtClean="0"/>
              <a:t>single</a:t>
            </a:r>
            <a:r>
              <a:rPr lang="tr-TR" dirty="0" smtClean="0"/>
              <a:t>-</a:t>
            </a:r>
            <a:r>
              <a:rPr lang="tr-TR" dirty="0" err="1" smtClean="0"/>
              <a:t>precision</a:t>
            </a:r>
            <a:r>
              <a:rPr lang="tr-TR" dirty="0" smtClean="0"/>
              <a:t> </a:t>
            </a:r>
            <a:r>
              <a:rPr lang="tr-TR" dirty="0" err="1" smtClean="0"/>
              <a:t>examples</a:t>
            </a:r>
            <a:r>
              <a:rPr lang="tr-TR" dirty="0" smtClean="0"/>
              <a:t>:</a:t>
            </a:r>
            <a:endParaRPr lang="tr-T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51520" y="1268760"/>
          <a:ext cx="8892482" cy="4815288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270355"/>
                <a:gridCol w="615932"/>
                <a:gridCol w="538938"/>
                <a:gridCol w="628761"/>
                <a:gridCol w="1616814"/>
                <a:gridCol w="2245577"/>
                <a:gridCol w="1976105"/>
              </a:tblGrid>
              <a:tr h="225094">
                <a:tc>
                  <a:txBody>
                    <a:bodyPr/>
                    <a:lstStyle/>
                    <a:p>
                      <a:r>
                        <a:rPr lang="tr-TR" sz="1000" dirty="0" err="1"/>
                        <a:t>Type</a:t>
                      </a:r>
                      <a:endParaRPr lang="tr-TR" sz="1000" dirty="0"/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Sign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Exp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 dirty="0" err="1"/>
                        <a:t>Exp</a:t>
                      </a:r>
                      <a:r>
                        <a:rPr lang="tr-TR" sz="1000" dirty="0"/>
                        <a:t>+</a:t>
                      </a:r>
                      <a:r>
                        <a:rPr lang="tr-TR" sz="1000" dirty="0" err="1"/>
                        <a:t>Bias</a:t>
                      </a:r>
                      <a:endParaRPr lang="tr-TR" sz="1000" dirty="0"/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err="1"/>
                        <a:t>Exponent</a:t>
                      </a:r>
                      <a:endParaRPr lang="tr-TR" sz="1000" dirty="0"/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Significand (Mantissa)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 dirty="0" err="1"/>
                        <a:t>Value</a:t>
                      </a:r>
                      <a:endParaRPr lang="tr-TR" sz="1000" dirty="0"/>
                    </a:p>
                  </a:txBody>
                  <a:tcPr marL="15511" marR="15511" marT="7756" marB="7756" anchor="ctr"/>
                </a:tc>
              </a:tr>
              <a:tr h="328983">
                <a:tc>
                  <a:txBody>
                    <a:bodyPr/>
                    <a:lstStyle/>
                    <a:p>
                      <a:r>
                        <a:rPr lang="tr-TR" sz="1000"/>
                        <a:t>Zero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/>
                        <a:t>0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-127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000"/>
                        <a:t>0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/>
                        <a:t>0000 0000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000 0000 0000 0000 0000 0000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0.0</a:t>
                      </a:r>
                    </a:p>
                  </a:txBody>
                  <a:tcPr marL="15511" marR="15511" marT="7756" marB="7756" anchor="ctr"/>
                </a:tc>
              </a:tr>
              <a:tr h="328983">
                <a:tc>
                  <a:txBody>
                    <a:bodyPr/>
                    <a:lstStyle/>
                    <a:p>
                      <a:r>
                        <a:rPr lang="tr-TR" sz="1000" dirty="0" err="1">
                          <a:hlinkClick r:id="rId2" tooltip="Negative zero"/>
                        </a:rPr>
                        <a:t>Negative</a:t>
                      </a:r>
                      <a:r>
                        <a:rPr lang="tr-TR" sz="1000" dirty="0">
                          <a:hlinkClick r:id="rId2" tooltip="Negative zero"/>
                        </a:rPr>
                        <a:t> </a:t>
                      </a:r>
                      <a:r>
                        <a:rPr lang="tr-TR" sz="1000" dirty="0" err="1">
                          <a:hlinkClick r:id="rId2" tooltip="Negative zero"/>
                        </a:rPr>
                        <a:t>zero</a:t>
                      </a:r>
                      <a:endParaRPr lang="tr-TR" sz="1000" dirty="0"/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/>
                        <a:t>1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-127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000"/>
                        <a:t>0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/>
                        <a:t>0000 0000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000 0000 0000 0000 0000 0000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−0.0</a:t>
                      </a:r>
                    </a:p>
                  </a:txBody>
                  <a:tcPr marL="15511" marR="15511" marT="7756" marB="7756" anchor="ctr"/>
                </a:tc>
              </a:tr>
              <a:tr h="328983">
                <a:tc>
                  <a:txBody>
                    <a:bodyPr/>
                    <a:lstStyle/>
                    <a:p>
                      <a:r>
                        <a:rPr lang="tr-TR" sz="1000" dirty="0" err="1"/>
                        <a:t>One</a:t>
                      </a:r>
                      <a:endParaRPr lang="tr-TR" sz="1000" dirty="0"/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/>
                        <a:t>0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0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000"/>
                        <a:t>127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/>
                        <a:t>0111 1111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000 0000 0000 0000 0000 0000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1.0</a:t>
                      </a:r>
                    </a:p>
                  </a:txBody>
                  <a:tcPr marL="15511" marR="15511" marT="7756" marB="7756" anchor="ctr"/>
                </a:tc>
              </a:tr>
              <a:tr h="328983">
                <a:tc>
                  <a:txBody>
                    <a:bodyPr/>
                    <a:lstStyle/>
                    <a:p>
                      <a:r>
                        <a:rPr lang="tr-TR" sz="1000"/>
                        <a:t>Minus One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/>
                        <a:t>1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0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000"/>
                        <a:t>127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/>
                        <a:t>0111 1111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000 0000 0000 0000 0000 0000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−1.0</a:t>
                      </a:r>
                    </a:p>
                  </a:txBody>
                  <a:tcPr marL="15511" marR="15511" marT="7756" marB="7756" anchor="ctr"/>
                </a:tc>
              </a:tr>
              <a:tr h="484817">
                <a:tc>
                  <a:txBody>
                    <a:bodyPr/>
                    <a:lstStyle/>
                    <a:p>
                      <a:r>
                        <a:rPr lang="tr-TR" sz="1000"/>
                        <a:t>Smallest </a:t>
                      </a:r>
                      <a:r>
                        <a:rPr lang="tr-TR" sz="1000">
                          <a:hlinkClick r:id="rId3" tooltip="Denormal number"/>
                        </a:rPr>
                        <a:t>denormalized number</a:t>
                      </a:r>
                      <a:endParaRPr lang="tr-TR" sz="1000"/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/>
                        <a:t>*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-127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000"/>
                        <a:t>0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/>
                        <a:t>0000 0000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 dirty="0"/>
                        <a:t>000 0000 0000 0000 0000 0001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±2</a:t>
                      </a:r>
                      <a:r>
                        <a:rPr lang="tr-TR" sz="1000" baseline="30000"/>
                        <a:t>−23</a:t>
                      </a:r>
                      <a:r>
                        <a:rPr lang="tr-TR" sz="1000"/>
                        <a:t> × 2</a:t>
                      </a:r>
                      <a:r>
                        <a:rPr lang="tr-TR" sz="1000" baseline="30000"/>
                        <a:t>−126</a:t>
                      </a:r>
                      <a:r>
                        <a:rPr lang="tr-TR" sz="1000"/>
                        <a:t> = ±2</a:t>
                      </a:r>
                      <a:r>
                        <a:rPr lang="tr-TR" sz="1000" baseline="30000"/>
                        <a:t>−149</a:t>
                      </a:r>
                      <a:r>
                        <a:rPr lang="tr-TR" sz="1000"/>
                        <a:t> ≈ ±1.4 × 10</a:t>
                      </a:r>
                      <a:r>
                        <a:rPr lang="tr-TR" sz="1000" baseline="30000"/>
                        <a:t>−45</a:t>
                      </a:r>
                      <a:endParaRPr lang="tr-TR" sz="1000"/>
                    </a:p>
                  </a:txBody>
                  <a:tcPr marL="15511" marR="15511" marT="7756" marB="7756" anchor="ctr"/>
                </a:tc>
              </a:tr>
              <a:tr h="484817">
                <a:tc>
                  <a:txBody>
                    <a:bodyPr/>
                    <a:lstStyle/>
                    <a:p>
                      <a:r>
                        <a:rPr lang="tr-TR" sz="1000"/>
                        <a:t>"Middle" denormalized number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/>
                        <a:t>*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-127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000" dirty="0"/>
                        <a:t>0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/>
                        <a:t>0000 0000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100 0000 0000 0000 0000 0000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±2</a:t>
                      </a:r>
                      <a:r>
                        <a:rPr lang="tr-TR" sz="1000" baseline="30000"/>
                        <a:t>−1</a:t>
                      </a:r>
                      <a:r>
                        <a:rPr lang="tr-TR" sz="1000"/>
                        <a:t> × 2</a:t>
                      </a:r>
                      <a:r>
                        <a:rPr lang="tr-TR" sz="1000" baseline="30000"/>
                        <a:t>−126</a:t>
                      </a:r>
                      <a:r>
                        <a:rPr lang="tr-TR" sz="1000"/>
                        <a:t> = ±2</a:t>
                      </a:r>
                      <a:r>
                        <a:rPr lang="tr-TR" sz="1000" baseline="30000"/>
                        <a:t>−127</a:t>
                      </a:r>
                      <a:r>
                        <a:rPr lang="tr-TR" sz="1000"/>
                        <a:t> ≈ ±5.88 × 10</a:t>
                      </a:r>
                      <a:r>
                        <a:rPr lang="tr-TR" sz="1000" baseline="30000"/>
                        <a:t>−39</a:t>
                      </a:r>
                      <a:endParaRPr lang="tr-TR" sz="1000"/>
                    </a:p>
                  </a:txBody>
                  <a:tcPr marL="15511" marR="15511" marT="7756" marB="7756" anchor="ctr"/>
                </a:tc>
              </a:tr>
              <a:tr h="432872">
                <a:tc>
                  <a:txBody>
                    <a:bodyPr/>
                    <a:lstStyle/>
                    <a:p>
                      <a:r>
                        <a:rPr lang="tr-TR" sz="1000"/>
                        <a:t>Largest denormalized number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/>
                        <a:t>*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-127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000"/>
                        <a:t>0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/>
                        <a:t>0000 0000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111 1111 1111 1111 1111 1111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±(1−2</a:t>
                      </a:r>
                      <a:r>
                        <a:rPr lang="tr-TR" sz="1000" baseline="30000"/>
                        <a:t>−23</a:t>
                      </a:r>
                      <a:r>
                        <a:rPr lang="tr-TR" sz="1000"/>
                        <a:t>) × 2</a:t>
                      </a:r>
                      <a:r>
                        <a:rPr lang="tr-TR" sz="1000" baseline="30000"/>
                        <a:t>−126</a:t>
                      </a:r>
                      <a:r>
                        <a:rPr lang="tr-TR" sz="1000"/>
                        <a:t> ≈ ±1.18 × 10</a:t>
                      </a:r>
                      <a:r>
                        <a:rPr lang="tr-TR" sz="1000" baseline="30000"/>
                        <a:t>−38</a:t>
                      </a:r>
                      <a:endParaRPr lang="tr-TR" sz="1000"/>
                    </a:p>
                  </a:txBody>
                  <a:tcPr marL="15511" marR="15511" marT="7756" marB="7756" anchor="ctr"/>
                </a:tc>
              </a:tr>
              <a:tr h="328983">
                <a:tc>
                  <a:txBody>
                    <a:bodyPr/>
                    <a:lstStyle/>
                    <a:p>
                      <a:r>
                        <a:rPr lang="tr-TR" sz="1000"/>
                        <a:t>Smallest normalized number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/>
                        <a:t>*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-126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000"/>
                        <a:t>1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/>
                        <a:t>0000 0001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 dirty="0"/>
                        <a:t>000 0000 0000 0000 0000 0000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±2</a:t>
                      </a:r>
                      <a:r>
                        <a:rPr lang="tr-TR" sz="1000" baseline="30000"/>
                        <a:t>−126</a:t>
                      </a:r>
                      <a:r>
                        <a:rPr lang="tr-TR" sz="1000"/>
                        <a:t> ≈ ±1.18 × 10</a:t>
                      </a:r>
                      <a:r>
                        <a:rPr lang="tr-TR" sz="1000" baseline="30000"/>
                        <a:t>−38</a:t>
                      </a:r>
                      <a:endParaRPr lang="tr-TR" sz="1000"/>
                    </a:p>
                  </a:txBody>
                  <a:tcPr marL="15511" marR="15511" marT="7756" marB="7756" anchor="ctr"/>
                </a:tc>
              </a:tr>
              <a:tr h="432872">
                <a:tc>
                  <a:txBody>
                    <a:bodyPr/>
                    <a:lstStyle/>
                    <a:p>
                      <a:r>
                        <a:rPr lang="tr-TR" sz="1000"/>
                        <a:t>Largest normalized number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/>
                        <a:t>*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127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000"/>
                        <a:t>254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/>
                        <a:t>1111 1110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111 1111 1111 1111 1111 1111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±(2−2</a:t>
                      </a:r>
                      <a:r>
                        <a:rPr lang="tr-TR" sz="1000" baseline="30000"/>
                        <a:t>−23</a:t>
                      </a:r>
                      <a:r>
                        <a:rPr lang="tr-TR" sz="1000"/>
                        <a:t>) × 2</a:t>
                      </a:r>
                      <a:r>
                        <a:rPr lang="tr-TR" sz="1000" baseline="30000"/>
                        <a:t>127</a:t>
                      </a:r>
                      <a:r>
                        <a:rPr lang="tr-TR" sz="1000"/>
                        <a:t> ≈ ±3.4 × 10</a:t>
                      </a:r>
                      <a:r>
                        <a:rPr lang="tr-TR" sz="1000" baseline="30000"/>
                        <a:t>38</a:t>
                      </a:r>
                      <a:endParaRPr lang="tr-TR" sz="1000"/>
                    </a:p>
                  </a:txBody>
                  <a:tcPr marL="15511" marR="15511" marT="7756" marB="7756" anchor="ctr"/>
                </a:tc>
              </a:tr>
              <a:tr h="328983">
                <a:tc>
                  <a:txBody>
                    <a:bodyPr/>
                    <a:lstStyle/>
                    <a:p>
                      <a:r>
                        <a:rPr lang="tr-TR" sz="1000"/>
                        <a:t>Positive infinity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/>
                        <a:t>0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128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000"/>
                        <a:t>255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/>
                        <a:t>1111 1111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000 0000 0000 0000 0000 0000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+∞</a:t>
                      </a:r>
                    </a:p>
                  </a:txBody>
                  <a:tcPr marL="15511" marR="15511" marT="7756" marB="7756" anchor="ctr"/>
                </a:tc>
              </a:tr>
              <a:tr h="328983">
                <a:tc>
                  <a:txBody>
                    <a:bodyPr/>
                    <a:lstStyle/>
                    <a:p>
                      <a:r>
                        <a:rPr lang="tr-TR" sz="1000"/>
                        <a:t>Negative infinity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/>
                        <a:t>1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128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000"/>
                        <a:t>255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/>
                        <a:t>1111 1111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000 0000 0000 0000 0000 0000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−∞</a:t>
                      </a:r>
                    </a:p>
                  </a:txBody>
                  <a:tcPr marL="15511" marR="15511" marT="7756" marB="7756" anchor="ctr"/>
                </a:tc>
              </a:tr>
              <a:tr h="173148">
                <a:tc>
                  <a:txBody>
                    <a:bodyPr/>
                    <a:lstStyle/>
                    <a:p>
                      <a:r>
                        <a:rPr lang="tr-TR" sz="1000" dirty="0">
                          <a:hlinkClick r:id="rId4" tooltip="Not a number"/>
                        </a:rPr>
                        <a:t>Not a </a:t>
                      </a:r>
                      <a:r>
                        <a:rPr lang="tr-TR" sz="1000" dirty="0" err="1">
                          <a:hlinkClick r:id="rId4" tooltip="Not a number"/>
                        </a:rPr>
                        <a:t>number</a:t>
                      </a:r>
                      <a:endParaRPr lang="tr-TR" sz="1000" dirty="0"/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/>
                        <a:t>*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128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000"/>
                        <a:t>255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/>
                        <a:t>1111 1111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non zero</a:t>
                      </a:r>
                    </a:p>
                  </a:txBody>
                  <a:tcPr marL="15511" marR="15511" marT="7756" marB="7756" anchor="ctr"/>
                </a:tc>
                <a:tc>
                  <a:txBody>
                    <a:bodyPr/>
                    <a:lstStyle/>
                    <a:p>
                      <a:r>
                        <a:rPr lang="tr-TR" sz="1000" dirty="0" err="1"/>
                        <a:t>NaN</a:t>
                      </a:r>
                      <a:endParaRPr lang="tr-TR" sz="1000" dirty="0"/>
                    </a:p>
                  </a:txBody>
                  <a:tcPr marL="15511" marR="15511" marT="7756" marB="7756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HW</a:t>
            </a:r>
            <a:endParaRPr lang="tr-TR" dirty="0"/>
          </a:p>
        </p:txBody>
      </p:sp>
      <p:sp>
        <p:nvSpPr>
          <p:cNvPr id="3" name="Rectangle 2"/>
          <p:cNvSpPr/>
          <p:nvPr/>
        </p:nvSpPr>
        <p:spPr>
          <a:xfrm>
            <a:off x="899592" y="1556792"/>
            <a:ext cx="66967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/>
              <a:t>REVIEW </a:t>
            </a:r>
            <a:r>
              <a:rPr lang="tr-TR" sz="3200" b="1" dirty="0" smtClean="0"/>
              <a:t>QUESTIONS:</a:t>
            </a:r>
          </a:p>
          <a:p>
            <a:endParaRPr lang="tr-TR" sz="3200" b="1" dirty="0"/>
          </a:p>
          <a:p>
            <a:r>
              <a:rPr lang="tr-TR" sz="3200" b="1" dirty="0" smtClean="0"/>
              <a:t>3.1 – 3.7</a:t>
            </a:r>
            <a:endParaRPr lang="tr-T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134100" y="-14288"/>
            <a:ext cx="2895600" cy="228601"/>
          </a:xfrm>
          <a:prstGeom prst="rect">
            <a:avLst/>
          </a:prstGeom>
        </p:spPr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VON NEUMANN ARCHITECTURE</a:t>
            </a:r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9125" y="1670050"/>
            <a:ext cx="7824788" cy="3271118"/>
          </a:xfrm>
        </p:spPr>
        <p:txBody>
          <a:bodyPr/>
          <a:lstStyle/>
          <a:p>
            <a:pPr algn="just"/>
            <a:r>
              <a:rPr lang="en-US" sz="1800" dirty="0">
                <a:solidFill>
                  <a:schemeClr val="accent4"/>
                </a:solidFill>
              </a:rPr>
              <a:t>Most computers today operate according to the “von Neumann architecture.” </a:t>
            </a:r>
            <a:endParaRPr lang="tr-TR" sz="1800" dirty="0" smtClean="0">
              <a:solidFill>
                <a:schemeClr val="accent4"/>
              </a:solidFill>
            </a:endParaRPr>
          </a:p>
          <a:p>
            <a:pPr algn="just"/>
            <a:r>
              <a:rPr lang="en-US" sz="1800" dirty="0" smtClean="0">
                <a:solidFill>
                  <a:schemeClr val="accent4"/>
                </a:solidFill>
              </a:rPr>
              <a:t>The </a:t>
            </a:r>
            <a:r>
              <a:rPr lang="en-US" sz="1800" dirty="0">
                <a:solidFill>
                  <a:schemeClr val="accent4"/>
                </a:solidFill>
              </a:rPr>
              <a:t>main idea of the </a:t>
            </a:r>
            <a:r>
              <a:rPr lang="en-US" sz="1800" dirty="0" smtClean="0">
                <a:solidFill>
                  <a:schemeClr val="accent4"/>
                </a:solidFill>
              </a:rPr>
              <a:t>von</a:t>
            </a:r>
            <a:r>
              <a:rPr lang="tr-TR" sz="1800" dirty="0" smtClean="0">
                <a:solidFill>
                  <a:schemeClr val="accent4"/>
                </a:solidFill>
              </a:rPr>
              <a:t> </a:t>
            </a:r>
            <a:r>
              <a:rPr lang="en-US" sz="1800" dirty="0" smtClean="0">
                <a:solidFill>
                  <a:schemeClr val="accent4"/>
                </a:solidFill>
              </a:rPr>
              <a:t>Neumann </a:t>
            </a:r>
            <a:r>
              <a:rPr lang="en-US" sz="1800" dirty="0">
                <a:solidFill>
                  <a:schemeClr val="accent4"/>
                </a:solidFill>
              </a:rPr>
              <a:t>architecture is that the program to be executed resides in the computer’s memory, along with </a:t>
            </a:r>
            <a:r>
              <a:rPr lang="en-US" sz="1800" dirty="0" smtClean="0">
                <a:solidFill>
                  <a:schemeClr val="accent4"/>
                </a:solidFill>
              </a:rPr>
              <a:t>the</a:t>
            </a:r>
            <a:r>
              <a:rPr lang="tr-TR" sz="1800" dirty="0" smtClean="0">
                <a:solidFill>
                  <a:schemeClr val="accent4"/>
                </a:solidFill>
              </a:rPr>
              <a:t> </a:t>
            </a:r>
            <a:r>
              <a:rPr lang="en-US" sz="1800" dirty="0" smtClean="0">
                <a:solidFill>
                  <a:schemeClr val="accent4"/>
                </a:solidFill>
              </a:rPr>
              <a:t>program’s </a:t>
            </a:r>
            <a:r>
              <a:rPr lang="en-US" sz="1800" dirty="0">
                <a:solidFill>
                  <a:schemeClr val="accent4"/>
                </a:solidFill>
              </a:rPr>
              <a:t>data. </a:t>
            </a:r>
            <a:endParaRPr lang="tr-TR" sz="1800" dirty="0" smtClean="0">
              <a:solidFill>
                <a:schemeClr val="accent4"/>
              </a:solidFill>
            </a:endParaRPr>
          </a:p>
          <a:p>
            <a:pPr algn="just"/>
            <a:r>
              <a:rPr lang="en-US" sz="1800" dirty="0" smtClean="0">
                <a:solidFill>
                  <a:schemeClr val="accent4"/>
                </a:solidFill>
              </a:rPr>
              <a:t>John </a:t>
            </a:r>
            <a:r>
              <a:rPr lang="en-US" sz="1800" dirty="0">
                <a:solidFill>
                  <a:schemeClr val="accent4"/>
                </a:solidFill>
              </a:rPr>
              <a:t>von Neumann published this idea in 1945.</a:t>
            </a:r>
            <a:endParaRPr lang="en-US" sz="2000" dirty="0">
              <a:solidFill>
                <a:schemeClr val="accent4"/>
              </a:solidFill>
            </a:endParaRPr>
          </a:p>
        </p:txBody>
      </p:sp>
      <p:pic>
        <p:nvPicPr>
          <p:cNvPr id="6759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573016"/>
            <a:ext cx="3028685" cy="2884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DATA REPRESENTATION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We’re </a:t>
            </a:r>
            <a:r>
              <a:rPr lang="en-US" dirty="0">
                <a:solidFill>
                  <a:schemeClr val="tx1"/>
                </a:solidFill>
              </a:rPr>
              <a:t>used to representing numbers in “base 10</a:t>
            </a:r>
            <a:r>
              <a:rPr lang="en-US" dirty="0" smtClean="0">
                <a:solidFill>
                  <a:schemeClr val="tx1"/>
                </a:solidFill>
              </a:rPr>
              <a:t>.”</a:t>
            </a:r>
            <a:endParaRPr lang="tr-TR" dirty="0" smtClean="0">
              <a:solidFill>
                <a:schemeClr val="tx1"/>
              </a:solidFill>
            </a:endParaRPr>
          </a:p>
          <a:p>
            <a:endParaRPr lang="tr-TR" dirty="0">
              <a:solidFill>
                <a:schemeClr val="tx1"/>
              </a:solidFill>
            </a:endParaRPr>
          </a:p>
          <a:p>
            <a:endParaRPr lang="tr-TR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tr-TR" dirty="0">
                <a:solidFill>
                  <a:schemeClr val="tx1"/>
                </a:solidFill>
              </a:rPr>
              <a:t>	</a:t>
            </a:r>
            <a:r>
              <a:rPr lang="tr-TR" dirty="0" smtClean="0">
                <a:solidFill>
                  <a:schemeClr val="tx1"/>
                </a:solidFill>
              </a:rPr>
              <a:t>	</a:t>
            </a:r>
          </a:p>
          <a:p>
            <a:pPr algn="ctr">
              <a:buNone/>
            </a:pPr>
            <a:r>
              <a:rPr lang="tr-TR" sz="4400" dirty="0" err="1" smtClean="0">
                <a:solidFill>
                  <a:schemeClr val="tx1"/>
                </a:solidFill>
              </a:rPr>
              <a:t>Why</a:t>
            </a:r>
            <a:r>
              <a:rPr lang="tr-TR" sz="4400" dirty="0" smtClean="0">
                <a:solidFill>
                  <a:schemeClr val="tx1"/>
                </a:solidFill>
              </a:rPr>
              <a:t>?</a:t>
            </a:r>
            <a:endParaRPr lang="tr-TR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134100" y="-14288"/>
            <a:ext cx="2895600" cy="228601"/>
          </a:xfrm>
          <a:prstGeom prst="rect">
            <a:avLst/>
          </a:prstGeom>
        </p:spPr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DATA REPRESENTATION</a:t>
            </a:r>
            <a:endParaRPr lang="en-US" sz="1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1831975"/>
            <a:ext cx="2170113" cy="4035425"/>
            <a:chOff x="720" y="1296"/>
            <a:chExt cx="1367" cy="2542"/>
          </a:xfrm>
        </p:grpSpPr>
        <p:sp>
          <p:nvSpPr>
            <p:cNvPr id="97284" name="AutoShape 4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7285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7286" name="AutoShape 6"/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3CA1E6">
                    <a:gamma/>
                    <a:tint val="51373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7287" name="AutoShape 7"/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gamma/>
                    <a:tint val="33333"/>
                    <a:invGamma/>
                  </a:srgbClr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7288" name="AutoShape 8"/>
            <p:cNvSpPr>
              <a:spLocks noChangeArrowheads="1"/>
            </p:cNvSpPr>
            <p:nvPr/>
          </p:nvSpPr>
          <p:spPr bwMode="gray">
            <a:xfrm>
              <a:off x="724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7289" name="AutoShape 9"/>
            <p:cNvSpPr>
              <a:spLocks noChangeArrowheads="1"/>
            </p:cNvSpPr>
            <p:nvPr/>
          </p:nvSpPr>
          <p:spPr bwMode="gray">
            <a:xfrm>
              <a:off x="752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1189" y="1296"/>
              <a:ext cx="405" cy="405"/>
              <a:chOff x="1289" y="582"/>
              <a:chExt cx="668" cy="668"/>
            </a:xfrm>
          </p:grpSpPr>
          <p:sp>
            <p:nvSpPr>
              <p:cNvPr id="97291" name="Oval 11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tr-TR"/>
              </a:p>
            </p:txBody>
          </p:sp>
          <p:sp>
            <p:nvSpPr>
              <p:cNvPr id="97292" name="Oval 12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tr-TR"/>
              </a:p>
            </p:txBody>
          </p:sp>
          <p:sp>
            <p:nvSpPr>
              <p:cNvPr id="97293" name="Oval 13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tr-TR"/>
              </a:p>
            </p:txBody>
          </p:sp>
          <p:sp>
            <p:nvSpPr>
              <p:cNvPr id="97294" name="Oval 14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tr-TR"/>
              </a:p>
            </p:txBody>
          </p:sp>
          <p:sp>
            <p:nvSpPr>
              <p:cNvPr id="97295" name="Oval 15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tr-TR"/>
              </a:p>
            </p:txBody>
          </p:sp>
        </p:grpSp>
        <p:sp>
          <p:nvSpPr>
            <p:cNvPr id="97296" name="Text Box 16"/>
            <p:cNvSpPr txBox="1">
              <a:spLocks noChangeArrowheads="1"/>
            </p:cNvSpPr>
            <p:nvPr/>
          </p:nvSpPr>
          <p:spPr bwMode="gray">
            <a:xfrm>
              <a:off x="1276" y="1354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solidFill>
                    <a:srgbClr val="000000"/>
                  </a:solidFill>
                </a:rPr>
                <a:t>1</a:t>
              </a:r>
              <a:endParaRPr lang="en-US" dirty="0"/>
            </a:p>
          </p:txBody>
        </p:sp>
        <p:sp>
          <p:nvSpPr>
            <p:cNvPr id="97297" name="Text Box 17"/>
            <p:cNvSpPr txBox="1">
              <a:spLocks noChangeArrowheads="1"/>
            </p:cNvSpPr>
            <p:nvPr/>
          </p:nvSpPr>
          <p:spPr bwMode="gray">
            <a:xfrm>
              <a:off x="768" y="1776"/>
              <a:ext cx="129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tr-TR" dirty="0" smtClean="0">
                  <a:solidFill>
                    <a:srgbClr val="000000"/>
                  </a:solidFill>
                  <a:latin typeface="Verdana" pitchFamily="34" charset="0"/>
                </a:rPr>
                <a:t>427</a:t>
              </a:r>
              <a:r>
                <a:rPr lang="tr-TR" baseline="-25000" dirty="0" smtClean="0">
                  <a:solidFill>
                    <a:srgbClr val="000000"/>
                  </a:solidFill>
                  <a:latin typeface="Verdana" pitchFamily="34" charset="0"/>
                </a:rPr>
                <a:t>10</a:t>
              </a:r>
              <a:r>
                <a:rPr lang="tr-TR" dirty="0" smtClean="0">
                  <a:solidFill>
                    <a:srgbClr val="000000"/>
                  </a:solidFill>
                  <a:latin typeface="Verdana" pitchFamily="34" charset="0"/>
                </a:rPr>
                <a:t>= ?</a:t>
              </a:r>
              <a:endParaRPr lang="en-US" sz="2400" dirty="0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3581400" y="1831975"/>
            <a:ext cx="2166938" cy="4035425"/>
            <a:chOff x="2208" y="1296"/>
            <a:chExt cx="1365" cy="2542"/>
          </a:xfrm>
        </p:grpSpPr>
        <p:sp>
          <p:nvSpPr>
            <p:cNvPr id="97299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7300" name="AutoShape 20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7301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73E77E">
                    <a:gamma/>
                    <a:tint val="54510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7302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>
                    <a:gamma/>
                    <a:tint val="33333"/>
                    <a:invGamma/>
                  </a:srgbClr>
                </a:gs>
                <a:gs pos="100000">
                  <a:srgbClr val="73E77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7303" name="Oval 23"/>
            <p:cNvSpPr>
              <a:spLocks noChangeArrowheads="1"/>
            </p:cNvSpPr>
            <p:nvPr/>
          </p:nvSpPr>
          <p:spPr bwMode="gray">
            <a:xfrm>
              <a:off x="2677" y="1296"/>
              <a:ext cx="405" cy="405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97304" name="Oval 24"/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97305" name="Oval 25"/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97306" name="Oval 26"/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97307" name="Oval 27"/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97308" name="Text Box 28"/>
            <p:cNvSpPr txBox="1">
              <a:spLocks noChangeArrowheads="1"/>
            </p:cNvSpPr>
            <p:nvPr/>
          </p:nvSpPr>
          <p:spPr bwMode="gray">
            <a:xfrm>
              <a:off x="2764" y="1354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</a:rPr>
                <a:t>2</a:t>
              </a:r>
              <a:endParaRPr lang="en-US"/>
            </a:p>
          </p:txBody>
        </p:sp>
        <p:sp>
          <p:nvSpPr>
            <p:cNvPr id="97309" name="Text Box 29"/>
            <p:cNvSpPr txBox="1">
              <a:spLocks noChangeArrowheads="1"/>
            </p:cNvSpPr>
            <p:nvPr/>
          </p:nvSpPr>
          <p:spPr bwMode="gray">
            <a:xfrm>
              <a:off x="2256" y="1776"/>
              <a:ext cx="1296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 dirty="0"/>
            </a:p>
          </p:txBody>
        </p:sp>
        <p:sp>
          <p:nvSpPr>
            <p:cNvPr id="97310" name="AutoShape 30"/>
            <p:cNvSpPr>
              <a:spLocks noChangeArrowheads="1"/>
            </p:cNvSpPr>
            <p:nvPr/>
          </p:nvSpPr>
          <p:spPr bwMode="gray">
            <a:xfrm>
              <a:off x="2210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7311" name="AutoShape 31"/>
            <p:cNvSpPr>
              <a:spLocks noChangeArrowheads="1"/>
            </p:cNvSpPr>
            <p:nvPr/>
          </p:nvSpPr>
          <p:spPr bwMode="gray">
            <a:xfrm>
              <a:off x="2238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5937250" y="1831975"/>
            <a:ext cx="2170113" cy="4035425"/>
            <a:chOff x="3692" y="1296"/>
            <a:chExt cx="1367" cy="2542"/>
          </a:xfrm>
        </p:grpSpPr>
        <p:sp>
          <p:nvSpPr>
            <p:cNvPr id="97313" name="AutoShape 33"/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7314" name="AutoShape 34"/>
            <p:cNvSpPr>
              <a:spLocks noChangeArrowheads="1"/>
            </p:cNvSpPr>
            <p:nvPr/>
          </p:nvSpPr>
          <p:spPr bwMode="gray">
            <a:xfrm>
              <a:off x="3717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7315" name="AutoShape 35"/>
            <p:cNvSpPr>
              <a:spLocks noChangeArrowheads="1"/>
            </p:cNvSpPr>
            <p:nvPr/>
          </p:nvSpPr>
          <p:spPr bwMode="gray">
            <a:xfrm>
              <a:off x="3728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E9E065">
                    <a:gamma/>
                    <a:tint val="57647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7316" name="AutoShape 36"/>
            <p:cNvSpPr>
              <a:spLocks noChangeArrowheads="1"/>
            </p:cNvSpPr>
            <p:nvPr/>
          </p:nvSpPr>
          <p:spPr bwMode="gray">
            <a:xfrm>
              <a:off x="3728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>
                    <a:gamma/>
                    <a:tint val="33333"/>
                    <a:invGamma/>
                  </a:srgbClr>
                </a:gs>
                <a:gs pos="100000">
                  <a:srgbClr val="E9E065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6" name="Group 37"/>
            <p:cNvGrpSpPr>
              <a:grpSpLocks/>
            </p:cNvGrpSpPr>
            <p:nvPr/>
          </p:nvGrpSpPr>
          <p:grpSpPr bwMode="auto">
            <a:xfrm>
              <a:off x="4165" y="1296"/>
              <a:ext cx="405" cy="405"/>
              <a:chOff x="1289" y="582"/>
              <a:chExt cx="668" cy="668"/>
            </a:xfrm>
          </p:grpSpPr>
          <p:sp>
            <p:nvSpPr>
              <p:cNvPr id="97318" name="Oval 38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tr-TR"/>
              </a:p>
            </p:txBody>
          </p:sp>
          <p:sp>
            <p:nvSpPr>
              <p:cNvPr id="97319" name="Oval 39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tr-TR"/>
              </a:p>
            </p:txBody>
          </p:sp>
          <p:sp>
            <p:nvSpPr>
              <p:cNvPr id="97320" name="Oval 40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tr-TR"/>
              </a:p>
            </p:txBody>
          </p:sp>
          <p:sp>
            <p:nvSpPr>
              <p:cNvPr id="97321" name="Oval 41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tr-TR"/>
              </a:p>
            </p:txBody>
          </p:sp>
          <p:sp>
            <p:nvSpPr>
              <p:cNvPr id="97322" name="Oval 42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tr-TR"/>
              </a:p>
            </p:txBody>
          </p:sp>
        </p:grpSp>
        <p:sp>
          <p:nvSpPr>
            <p:cNvPr id="97323" name="Text Box 43"/>
            <p:cNvSpPr txBox="1">
              <a:spLocks noChangeArrowheads="1"/>
            </p:cNvSpPr>
            <p:nvPr/>
          </p:nvSpPr>
          <p:spPr bwMode="gray">
            <a:xfrm>
              <a:off x="4252" y="1354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sp>
          <p:nvSpPr>
            <p:cNvPr id="97325" name="AutoShape 45"/>
            <p:cNvSpPr>
              <a:spLocks noChangeArrowheads="1"/>
            </p:cNvSpPr>
            <p:nvPr/>
          </p:nvSpPr>
          <p:spPr bwMode="gray">
            <a:xfrm>
              <a:off x="3692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99BACC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7326" name="AutoShape 46"/>
            <p:cNvSpPr>
              <a:spLocks noChangeArrowheads="1"/>
            </p:cNvSpPr>
            <p:nvPr/>
          </p:nvSpPr>
          <p:spPr bwMode="gray">
            <a:xfrm>
              <a:off x="3720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8DAD4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49" name="Text Box 17"/>
          <p:cNvSpPr txBox="1">
            <a:spLocks noChangeArrowheads="1"/>
          </p:cNvSpPr>
          <p:nvPr/>
        </p:nvSpPr>
        <p:spPr bwMode="gray">
          <a:xfrm>
            <a:off x="3707904" y="2636912"/>
            <a:ext cx="20574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427</a:t>
            </a:r>
            <a:r>
              <a:rPr lang="tr-TR" baseline="-25000" dirty="0" smtClean="0">
                <a:solidFill>
                  <a:srgbClr val="000000"/>
                </a:solidFill>
                <a:latin typeface="Verdana" pitchFamily="34" charset="0"/>
              </a:rPr>
              <a:t>12</a:t>
            </a: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= ?</a:t>
            </a:r>
            <a:endParaRPr lang="en-US" sz="2400" dirty="0"/>
          </a:p>
        </p:txBody>
      </p:sp>
      <p:sp>
        <p:nvSpPr>
          <p:cNvPr id="50" name="Text Box 17"/>
          <p:cNvSpPr txBox="1">
            <a:spLocks noChangeArrowheads="1"/>
          </p:cNvSpPr>
          <p:nvPr/>
        </p:nvSpPr>
        <p:spPr bwMode="gray">
          <a:xfrm>
            <a:off x="6012160" y="2636912"/>
            <a:ext cx="20574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427</a:t>
            </a:r>
            <a:r>
              <a:rPr lang="tr-TR" baseline="-25000" dirty="0" smtClean="0">
                <a:solidFill>
                  <a:srgbClr val="000000"/>
                </a:solidFill>
                <a:latin typeface="Verdana" pitchFamily="34" charset="0"/>
              </a:rPr>
              <a:t>16</a:t>
            </a: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= ?</a:t>
            </a:r>
            <a:endParaRPr lang="en-US" sz="2400" dirty="0"/>
          </a:p>
        </p:txBody>
      </p:sp>
      <p:sp>
        <p:nvSpPr>
          <p:cNvPr id="51" name="Text Box 17"/>
          <p:cNvSpPr txBox="1">
            <a:spLocks noChangeArrowheads="1"/>
          </p:cNvSpPr>
          <p:nvPr/>
        </p:nvSpPr>
        <p:spPr bwMode="gray">
          <a:xfrm>
            <a:off x="1331640" y="3140968"/>
            <a:ext cx="2057400" cy="147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427</a:t>
            </a:r>
            <a:r>
              <a:rPr lang="tr-TR" baseline="-25000" dirty="0" smtClean="0">
                <a:solidFill>
                  <a:srgbClr val="000000"/>
                </a:solidFill>
                <a:latin typeface="Verdana" pitchFamily="34" charset="0"/>
              </a:rPr>
              <a:t>10</a:t>
            </a: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= 	4*100</a:t>
            </a:r>
          </a:p>
          <a:p>
            <a:r>
              <a:rPr lang="tr-TR" dirty="0">
                <a:solidFill>
                  <a:srgbClr val="000000"/>
                </a:solidFill>
                <a:latin typeface="Verdana" pitchFamily="34" charset="0"/>
              </a:rPr>
              <a:t>	</a:t>
            </a: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2*10</a:t>
            </a:r>
          </a:p>
          <a:p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+</a:t>
            </a:r>
            <a:r>
              <a:rPr lang="tr-TR" dirty="0">
                <a:solidFill>
                  <a:srgbClr val="000000"/>
                </a:solidFill>
                <a:latin typeface="Verdana" pitchFamily="34" charset="0"/>
              </a:rPr>
              <a:t>	</a:t>
            </a: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7*1</a:t>
            </a:r>
          </a:p>
          <a:p>
            <a:r>
              <a:rPr lang="tr-TR" dirty="0">
                <a:solidFill>
                  <a:srgbClr val="000000"/>
                </a:solidFill>
                <a:latin typeface="Verdana" pitchFamily="34" charset="0"/>
              </a:rPr>
              <a:t>	</a:t>
            </a: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427</a:t>
            </a:r>
          </a:p>
          <a:p>
            <a:endParaRPr lang="en-US" dirty="0"/>
          </a:p>
        </p:txBody>
      </p:sp>
      <p:cxnSp>
        <p:nvCxnSpPr>
          <p:cNvPr id="53" name="Straight Connector 52"/>
          <p:cNvCxnSpPr/>
          <p:nvPr/>
        </p:nvCxnSpPr>
        <p:spPr>
          <a:xfrm>
            <a:off x="1475656" y="4005064"/>
            <a:ext cx="172819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17"/>
          <p:cNvSpPr txBox="1">
            <a:spLocks noChangeArrowheads="1"/>
          </p:cNvSpPr>
          <p:nvPr/>
        </p:nvSpPr>
        <p:spPr bwMode="gray">
          <a:xfrm>
            <a:off x="3666728" y="3175808"/>
            <a:ext cx="2057400" cy="147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427</a:t>
            </a:r>
            <a:r>
              <a:rPr lang="tr-TR" baseline="-25000" dirty="0" smtClean="0">
                <a:solidFill>
                  <a:srgbClr val="000000"/>
                </a:solidFill>
                <a:latin typeface="Verdana" pitchFamily="34" charset="0"/>
              </a:rPr>
              <a:t>12</a:t>
            </a: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= 	4*12</a:t>
            </a:r>
            <a:r>
              <a:rPr lang="tr-TR" baseline="30000" dirty="0" smtClean="0">
                <a:solidFill>
                  <a:srgbClr val="000000"/>
                </a:solidFill>
                <a:latin typeface="Verdana" pitchFamily="34" charset="0"/>
              </a:rPr>
              <a:t>2</a:t>
            </a:r>
          </a:p>
          <a:p>
            <a:r>
              <a:rPr lang="tr-TR" dirty="0">
                <a:solidFill>
                  <a:srgbClr val="000000"/>
                </a:solidFill>
                <a:latin typeface="Verdana" pitchFamily="34" charset="0"/>
              </a:rPr>
              <a:t>	</a:t>
            </a: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2*12</a:t>
            </a:r>
            <a:r>
              <a:rPr lang="tr-TR" baseline="30000" dirty="0" smtClean="0">
                <a:solidFill>
                  <a:srgbClr val="000000"/>
                </a:solidFill>
                <a:latin typeface="Verdana" pitchFamily="34" charset="0"/>
              </a:rPr>
              <a:t>1</a:t>
            </a:r>
            <a:endParaRPr lang="tr-TR" dirty="0" smtClean="0">
              <a:solidFill>
                <a:srgbClr val="000000"/>
              </a:solidFill>
              <a:latin typeface="Verdana" pitchFamily="34" charset="0"/>
            </a:endParaRPr>
          </a:p>
          <a:p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+</a:t>
            </a:r>
            <a:r>
              <a:rPr lang="tr-TR" dirty="0">
                <a:solidFill>
                  <a:srgbClr val="000000"/>
                </a:solidFill>
                <a:latin typeface="Verdana" pitchFamily="34" charset="0"/>
              </a:rPr>
              <a:t>	</a:t>
            </a: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7*12</a:t>
            </a:r>
            <a:r>
              <a:rPr lang="tr-TR" baseline="30000" dirty="0" smtClean="0">
                <a:solidFill>
                  <a:srgbClr val="000000"/>
                </a:solidFill>
                <a:latin typeface="Verdana" pitchFamily="34" charset="0"/>
              </a:rPr>
              <a:t>0</a:t>
            </a:r>
            <a:endParaRPr lang="tr-TR" dirty="0" smtClean="0">
              <a:solidFill>
                <a:srgbClr val="000000"/>
              </a:solidFill>
              <a:latin typeface="Verdana" pitchFamily="34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Verdana" pitchFamily="34" charset="0"/>
              </a:rPr>
              <a:t>	</a:t>
            </a: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607</a:t>
            </a:r>
            <a:r>
              <a:rPr lang="tr-TR" baseline="-25000" dirty="0" smtClean="0">
                <a:solidFill>
                  <a:srgbClr val="000000"/>
                </a:solidFill>
                <a:latin typeface="Verdana" pitchFamily="34" charset="0"/>
              </a:rPr>
              <a:t>10</a:t>
            </a:r>
            <a:endParaRPr lang="tr-TR" dirty="0" smtClean="0">
              <a:solidFill>
                <a:srgbClr val="000000"/>
              </a:solidFill>
              <a:latin typeface="Verdana" pitchFamily="34" charset="0"/>
            </a:endParaRPr>
          </a:p>
          <a:p>
            <a:endParaRPr lang="en-US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3851920" y="4005064"/>
            <a:ext cx="172819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 Box 17"/>
          <p:cNvSpPr txBox="1">
            <a:spLocks noChangeArrowheads="1"/>
          </p:cNvSpPr>
          <p:nvPr/>
        </p:nvSpPr>
        <p:spPr bwMode="gray">
          <a:xfrm>
            <a:off x="5970984" y="3175808"/>
            <a:ext cx="2057400" cy="147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427</a:t>
            </a:r>
            <a:r>
              <a:rPr lang="tr-TR" baseline="-25000" dirty="0" smtClean="0">
                <a:solidFill>
                  <a:srgbClr val="000000"/>
                </a:solidFill>
                <a:latin typeface="Verdana" pitchFamily="34" charset="0"/>
              </a:rPr>
              <a:t>16</a:t>
            </a: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= 	4*16</a:t>
            </a:r>
            <a:r>
              <a:rPr lang="tr-TR" baseline="30000" dirty="0" smtClean="0">
                <a:solidFill>
                  <a:srgbClr val="000000"/>
                </a:solidFill>
                <a:latin typeface="Verdana" pitchFamily="34" charset="0"/>
              </a:rPr>
              <a:t>2</a:t>
            </a:r>
          </a:p>
          <a:p>
            <a:r>
              <a:rPr lang="tr-TR" dirty="0">
                <a:solidFill>
                  <a:srgbClr val="000000"/>
                </a:solidFill>
                <a:latin typeface="Verdana" pitchFamily="34" charset="0"/>
              </a:rPr>
              <a:t>	</a:t>
            </a: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2*16</a:t>
            </a:r>
            <a:r>
              <a:rPr lang="tr-TR" baseline="30000" dirty="0" smtClean="0">
                <a:solidFill>
                  <a:srgbClr val="000000"/>
                </a:solidFill>
                <a:latin typeface="Verdana" pitchFamily="34" charset="0"/>
              </a:rPr>
              <a:t>1</a:t>
            </a:r>
            <a:endParaRPr lang="tr-TR" dirty="0" smtClean="0">
              <a:solidFill>
                <a:srgbClr val="000000"/>
              </a:solidFill>
              <a:latin typeface="Verdana" pitchFamily="34" charset="0"/>
            </a:endParaRPr>
          </a:p>
          <a:p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+</a:t>
            </a:r>
            <a:r>
              <a:rPr lang="tr-TR" dirty="0">
                <a:solidFill>
                  <a:srgbClr val="000000"/>
                </a:solidFill>
                <a:latin typeface="Verdana" pitchFamily="34" charset="0"/>
              </a:rPr>
              <a:t>	</a:t>
            </a: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7*16</a:t>
            </a:r>
            <a:r>
              <a:rPr lang="tr-TR" baseline="30000" dirty="0" smtClean="0">
                <a:solidFill>
                  <a:srgbClr val="000000"/>
                </a:solidFill>
                <a:latin typeface="Verdana" pitchFamily="34" charset="0"/>
              </a:rPr>
              <a:t>0</a:t>
            </a:r>
            <a:endParaRPr lang="tr-TR" dirty="0" smtClean="0">
              <a:solidFill>
                <a:srgbClr val="000000"/>
              </a:solidFill>
              <a:latin typeface="Verdana" pitchFamily="34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Verdana" pitchFamily="34" charset="0"/>
              </a:rPr>
              <a:t>	</a:t>
            </a:r>
            <a:r>
              <a:rPr lang="tr-TR" dirty="0" smtClean="0">
                <a:solidFill>
                  <a:srgbClr val="000000"/>
                </a:solidFill>
                <a:latin typeface="Verdana" pitchFamily="34" charset="0"/>
              </a:rPr>
              <a:t>1063</a:t>
            </a:r>
            <a:r>
              <a:rPr lang="tr-TR" baseline="-25000" dirty="0" smtClean="0">
                <a:solidFill>
                  <a:srgbClr val="000000"/>
                </a:solidFill>
                <a:latin typeface="Verdana" pitchFamily="34" charset="0"/>
              </a:rPr>
              <a:t>10</a:t>
            </a:r>
            <a:endParaRPr lang="tr-TR" dirty="0" smtClean="0">
              <a:solidFill>
                <a:srgbClr val="000000"/>
              </a:solidFill>
              <a:latin typeface="Verdana" pitchFamily="34" charset="0"/>
            </a:endParaRPr>
          </a:p>
          <a:p>
            <a:endParaRPr lang="en-US" dirty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6156176" y="4005064"/>
            <a:ext cx="172819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4" grpId="0"/>
      <p:bldP spid="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BASE 2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>
                <a:solidFill>
                  <a:schemeClr val="tx1"/>
                </a:solidFill>
              </a:rPr>
              <a:t>Computers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use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base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2, </a:t>
            </a:r>
            <a:r>
              <a:rPr lang="en-US" dirty="0" smtClean="0">
                <a:solidFill>
                  <a:schemeClr val="tx1"/>
                </a:solidFill>
              </a:rPr>
              <a:t>because </a:t>
            </a:r>
            <a:r>
              <a:rPr lang="en-US" dirty="0">
                <a:solidFill>
                  <a:schemeClr val="tx1"/>
                </a:solidFill>
              </a:rPr>
              <a:t>it’s easy to build hardware that computes based on only two states—on </a:t>
            </a:r>
            <a:r>
              <a:rPr lang="en-US" dirty="0" smtClean="0">
                <a:solidFill>
                  <a:schemeClr val="tx1"/>
                </a:solidFill>
              </a:rPr>
              <a:t>and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off</a:t>
            </a:r>
            <a:r>
              <a:rPr lang="en-US" dirty="0">
                <a:solidFill>
                  <a:schemeClr val="tx1"/>
                </a:solidFill>
              </a:rPr>
              <a:t>, one and zero. </a:t>
            </a:r>
            <a:endParaRPr lang="tr-TR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tr-TR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Base </a:t>
            </a:r>
            <a:r>
              <a:rPr lang="en-US" dirty="0">
                <a:solidFill>
                  <a:schemeClr val="tx1"/>
                </a:solidFill>
              </a:rPr>
              <a:t>2 is also called the “binary number system,” and the columns in a base-2 number </a:t>
            </a:r>
            <a:r>
              <a:rPr lang="en-US" dirty="0" smtClean="0">
                <a:solidFill>
                  <a:schemeClr val="tx1"/>
                </a:solidFill>
              </a:rPr>
              <a:t>work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same way as in any other base. </a:t>
            </a:r>
            <a:endParaRPr lang="tr-TR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53000"/>
          </a:xfrm>
        </p:spPr>
        <p:txBody>
          <a:bodyPr/>
          <a:lstStyle/>
          <a:p>
            <a:r>
              <a:rPr lang="en-US" dirty="0"/>
              <a:t>What is the base-10 value of the </a:t>
            </a:r>
            <a:r>
              <a:rPr lang="en-US" dirty="0" smtClean="0"/>
              <a:t>binary </a:t>
            </a:r>
            <a:r>
              <a:rPr lang="en-US" dirty="0"/>
              <a:t>number 10011010</a:t>
            </a:r>
            <a:r>
              <a:rPr lang="en-US" dirty="0" smtClean="0"/>
              <a:t>?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128+16+8+2 = 154</a:t>
            </a:r>
            <a:r>
              <a:rPr lang="tr-TR" baseline="-25000" dirty="0" smtClean="0"/>
              <a:t>10</a:t>
            </a:r>
            <a:endParaRPr lang="tr-TR" baseline="-25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9632" y="2636912"/>
          <a:ext cx="6480720" cy="2403298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{073A0DAA-6AF3-43AB-8588-CEC1D06C72B9}</a:tableStyleId>
              </a:tblPr>
              <a:tblGrid>
                <a:gridCol w="810090"/>
                <a:gridCol w="810090"/>
                <a:gridCol w="810090"/>
                <a:gridCol w="810090"/>
                <a:gridCol w="810090"/>
                <a:gridCol w="810090"/>
                <a:gridCol w="810090"/>
                <a:gridCol w="810090"/>
              </a:tblGrid>
              <a:tr h="5087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</a:t>
                      </a:r>
                      <a:r>
                        <a:rPr lang="tr-TR" baseline="30000" dirty="0" smtClean="0"/>
                        <a:t>7</a:t>
                      </a:r>
                    </a:p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</a:t>
                      </a:r>
                      <a:r>
                        <a:rPr lang="tr-TR" baseline="30000" dirty="0" smtClean="0"/>
                        <a:t>6</a:t>
                      </a:r>
                    </a:p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</a:t>
                      </a:r>
                      <a:r>
                        <a:rPr lang="tr-TR" baseline="30000" dirty="0" smtClean="0"/>
                        <a:t>5</a:t>
                      </a:r>
                    </a:p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</a:t>
                      </a:r>
                      <a:r>
                        <a:rPr lang="tr-TR" baseline="30000" dirty="0" smtClean="0"/>
                        <a:t>4</a:t>
                      </a:r>
                    </a:p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</a:t>
                      </a:r>
                      <a:r>
                        <a:rPr lang="tr-TR" baseline="300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</a:t>
                      </a:r>
                      <a:r>
                        <a:rPr lang="tr-TR" baseline="300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</a:t>
                      </a:r>
                      <a:r>
                        <a:rPr lang="tr-TR" baseline="300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r>
                        <a:rPr lang="tr-TR" baseline="30000" dirty="0" smtClean="0"/>
                        <a:t>0</a:t>
                      </a:r>
                    </a:p>
                    <a:p>
                      <a:pPr algn="ctr"/>
                      <a:endParaRPr lang="tr-TR" baseline="30000" dirty="0"/>
                    </a:p>
                  </a:txBody>
                  <a:tcPr/>
                </a:tc>
              </a:tr>
              <a:tr h="296024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515849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0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0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0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0</a:t>
                      </a:r>
                      <a:endParaRPr lang="tr-TR" b="1" dirty="0"/>
                    </a:p>
                  </a:txBody>
                  <a:tcPr/>
                </a:tc>
              </a:tr>
              <a:tr h="278511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515849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128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9" name="Elbow Connector 18"/>
          <p:cNvCxnSpPr/>
          <p:nvPr/>
        </p:nvCxnSpPr>
        <p:spPr>
          <a:xfrm rot="10800000" flipV="1">
            <a:off x="1043608" y="2276872"/>
            <a:ext cx="3744416" cy="1656000"/>
          </a:xfrm>
          <a:prstGeom prst="bentConnector3">
            <a:avLst>
              <a:gd name="adj1" fmla="val 116575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“math facts” for binary math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Binary</a:t>
            </a:r>
            <a:r>
              <a:rPr lang="tr-TR" dirty="0" smtClean="0"/>
              <a:t> </a:t>
            </a:r>
            <a:r>
              <a:rPr lang="tr-TR" dirty="0" err="1" smtClean="0"/>
              <a:t>addition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0 + 0 = 0</a:t>
            </a:r>
          </a:p>
          <a:p>
            <a:r>
              <a:rPr lang="tr-TR" dirty="0"/>
              <a:t>0 + 1 = 1</a:t>
            </a:r>
          </a:p>
          <a:p>
            <a:r>
              <a:rPr lang="en-US" dirty="0"/>
              <a:t>1 + 1 = 10 (remember, this means 2; and also 0 carry 1 to the next column)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Let’s add the </a:t>
            </a:r>
            <a:r>
              <a:rPr lang="en-US" sz="2400" dirty="0" smtClean="0"/>
              <a:t>binary </a:t>
            </a:r>
            <a:r>
              <a:rPr lang="en-US" sz="2400" dirty="0"/>
              <a:t>value of 1100 to 0110</a:t>
            </a:r>
            <a:r>
              <a:rPr lang="en-US" sz="2400" dirty="0" smtClean="0"/>
              <a:t>:</a:t>
            </a:r>
            <a:endParaRPr lang="tr-TR" sz="2400" dirty="0" smtClean="0"/>
          </a:p>
          <a:p>
            <a:endParaRPr lang="tr-TR" sz="2400" dirty="0"/>
          </a:p>
          <a:p>
            <a:pPr>
              <a:buNone/>
            </a:pPr>
            <a:r>
              <a:rPr lang="tr-TR" sz="2400" dirty="0" smtClean="0"/>
              <a:t>  	</a:t>
            </a:r>
            <a:endParaRPr lang="it-IT" sz="2400" dirty="0"/>
          </a:p>
          <a:p>
            <a:pPr>
              <a:buNone/>
            </a:pPr>
            <a:r>
              <a:rPr lang="tr-TR" sz="2400" dirty="0" smtClean="0"/>
              <a:t>  	</a:t>
            </a:r>
            <a:endParaRPr lang="it-IT" sz="2400" dirty="0"/>
          </a:p>
          <a:p>
            <a:pPr>
              <a:buNone/>
            </a:pPr>
            <a:r>
              <a:rPr lang="tr-TR" sz="2400" dirty="0"/>
              <a:t> </a:t>
            </a:r>
            <a:r>
              <a:rPr lang="it-IT" sz="2400" dirty="0" smtClean="0"/>
              <a:t> </a:t>
            </a:r>
            <a:endParaRPr lang="tr-TR" sz="2400" dirty="0" smtClean="0"/>
          </a:p>
          <a:p>
            <a:pPr>
              <a:buNone/>
            </a:pPr>
            <a:endParaRPr lang="tr-TR" sz="2400" dirty="0"/>
          </a:p>
          <a:p>
            <a:pPr>
              <a:buNone/>
            </a:pPr>
            <a:endParaRPr lang="tr-TR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55576" y="2348880"/>
          <a:ext cx="7128792" cy="1737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564396"/>
                <a:gridCol w="3564396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sz="3200" b="0" baseline="0" dirty="0" smtClean="0">
                          <a:solidFill>
                            <a:schemeClr val="tx2"/>
                          </a:solidFill>
                        </a:rPr>
                        <a:t>1100</a:t>
                      </a:r>
                      <a:endParaRPr lang="tr-TR" sz="3200" b="0" baseline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3200" b="0" baseline="0" dirty="0" smtClean="0">
                          <a:solidFill>
                            <a:schemeClr val="tx2"/>
                          </a:solidFill>
                        </a:rPr>
                        <a:t>(12 in base 10)</a:t>
                      </a:r>
                      <a:endParaRPr lang="tr-TR" sz="3200" b="0" baseline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sz="3200" b="0" baseline="0" dirty="0" smtClean="0">
                          <a:solidFill>
                            <a:schemeClr val="tx2"/>
                          </a:solidFill>
                        </a:rPr>
                        <a:t>        +	</a:t>
                      </a:r>
                      <a:r>
                        <a:rPr lang="it-IT" sz="3200" b="0" baseline="0" dirty="0" smtClean="0">
                          <a:solidFill>
                            <a:schemeClr val="tx2"/>
                          </a:solidFill>
                        </a:rPr>
                        <a:t>0110</a:t>
                      </a:r>
                      <a:endParaRPr lang="tr-TR" sz="3200" b="0" baseline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3200" b="0" baseline="0" dirty="0" smtClean="0">
                          <a:solidFill>
                            <a:schemeClr val="tx2"/>
                          </a:solidFill>
                        </a:rPr>
                        <a:t>(6 in base 10)</a:t>
                      </a:r>
                      <a:endParaRPr lang="tr-TR" sz="3200" b="0" baseline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sz="3200" b="0" baseline="0" dirty="0" smtClean="0">
                          <a:solidFill>
                            <a:schemeClr val="tx2"/>
                          </a:solidFill>
                        </a:rPr>
                        <a:t>10010</a:t>
                      </a:r>
                      <a:endParaRPr lang="tr-TR" sz="3200" b="0" baseline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3200" b="0" baseline="0" dirty="0" smtClean="0">
                          <a:solidFill>
                            <a:schemeClr val="tx2"/>
                          </a:solidFill>
                        </a:rPr>
                        <a:t>(18 in base 10)</a:t>
                      </a:r>
                      <a:endParaRPr lang="tr-TR" sz="3200" b="0" baseline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rot="10800000" flipV="1">
            <a:off x="2699792" y="3501008"/>
            <a:ext cx="1944216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13l">
  <a:themeElements>
    <a:clrScheme name="sample 4">
      <a:dk1>
        <a:srgbClr val="004386"/>
      </a:dk1>
      <a:lt1>
        <a:srgbClr val="FFFFFF"/>
      </a:lt1>
      <a:dk2>
        <a:srgbClr val="000000"/>
      </a:dk2>
      <a:lt2>
        <a:srgbClr val="B2B2B2"/>
      </a:lt2>
      <a:accent1>
        <a:srgbClr val="1ABA81"/>
      </a:accent1>
      <a:accent2>
        <a:srgbClr val="E4A800"/>
      </a:accent2>
      <a:accent3>
        <a:srgbClr val="FFFFFF"/>
      </a:accent3>
      <a:accent4>
        <a:srgbClr val="003872"/>
      </a:accent4>
      <a:accent5>
        <a:srgbClr val="ABD9C1"/>
      </a:accent5>
      <a:accent6>
        <a:srgbClr val="CF9800"/>
      </a:accent6>
      <a:hlink>
        <a:srgbClr val="3191F1"/>
      </a:hlink>
      <a:folHlink>
        <a:srgbClr val="83A6A7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0F349B"/>
        </a:dk1>
        <a:lt1>
          <a:srgbClr val="FFFFFF"/>
        </a:lt1>
        <a:dk2>
          <a:srgbClr val="333333"/>
        </a:dk2>
        <a:lt2>
          <a:srgbClr val="B2B2B2"/>
        </a:lt2>
        <a:accent1>
          <a:srgbClr val="57B3E1"/>
        </a:accent1>
        <a:accent2>
          <a:srgbClr val="009999"/>
        </a:accent2>
        <a:accent3>
          <a:srgbClr val="FFFFFF"/>
        </a:accent3>
        <a:accent4>
          <a:srgbClr val="0B2B84"/>
        </a:accent4>
        <a:accent5>
          <a:srgbClr val="B4D6EE"/>
        </a:accent5>
        <a:accent6>
          <a:srgbClr val="008A8A"/>
        </a:accent6>
        <a:hlink>
          <a:srgbClr val="9999FF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74FB5"/>
        </a:dk1>
        <a:lt1>
          <a:srgbClr val="FFFFFF"/>
        </a:lt1>
        <a:dk2>
          <a:srgbClr val="000000"/>
        </a:dk2>
        <a:lt2>
          <a:srgbClr val="B2B2B2"/>
        </a:lt2>
        <a:accent1>
          <a:srgbClr val="EAA22C"/>
        </a:accent1>
        <a:accent2>
          <a:srgbClr val="96D1E6"/>
        </a:accent2>
        <a:accent3>
          <a:srgbClr val="FFFFFF"/>
        </a:accent3>
        <a:accent4>
          <a:srgbClr val="12429A"/>
        </a:accent4>
        <a:accent5>
          <a:srgbClr val="F3CEAC"/>
        </a:accent5>
        <a:accent6>
          <a:srgbClr val="87BDD0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4386"/>
        </a:dk1>
        <a:lt1>
          <a:srgbClr val="FFFFFF"/>
        </a:lt1>
        <a:dk2>
          <a:srgbClr val="003366"/>
        </a:dk2>
        <a:lt2>
          <a:srgbClr val="B2B2B2"/>
        </a:lt2>
        <a:accent1>
          <a:srgbClr val="1ABA81"/>
        </a:accent1>
        <a:accent2>
          <a:srgbClr val="E4A800"/>
        </a:accent2>
        <a:accent3>
          <a:srgbClr val="FFFFFF"/>
        </a:accent3>
        <a:accent4>
          <a:srgbClr val="003872"/>
        </a:accent4>
        <a:accent5>
          <a:srgbClr val="ABD9C1"/>
        </a:accent5>
        <a:accent6>
          <a:srgbClr val="CF9800"/>
        </a:accent6>
        <a:hlink>
          <a:srgbClr val="3191F1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4">
        <a:dk1>
          <a:srgbClr val="004386"/>
        </a:dk1>
        <a:lt1>
          <a:srgbClr val="FFFFFF"/>
        </a:lt1>
        <a:dk2>
          <a:srgbClr val="000000"/>
        </a:dk2>
        <a:lt2>
          <a:srgbClr val="B2B2B2"/>
        </a:lt2>
        <a:accent1>
          <a:srgbClr val="1ABA81"/>
        </a:accent1>
        <a:accent2>
          <a:srgbClr val="E4A800"/>
        </a:accent2>
        <a:accent3>
          <a:srgbClr val="FFFFFF"/>
        </a:accent3>
        <a:accent4>
          <a:srgbClr val="003872"/>
        </a:accent4>
        <a:accent5>
          <a:srgbClr val="ABD9C1"/>
        </a:accent5>
        <a:accent6>
          <a:srgbClr val="CF9800"/>
        </a:accent6>
        <a:hlink>
          <a:srgbClr val="3191F1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1056</Words>
  <Application>Microsoft Office PowerPoint</Application>
  <PresentationFormat>On-screen Show (4:3)</PresentationFormat>
  <Paragraphs>415</Paragraphs>
  <Slides>28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cdb2004113l</vt:lpstr>
      <vt:lpstr>Denklem</vt:lpstr>
      <vt:lpstr>Ch.3 - Computer Organization</vt:lpstr>
      <vt:lpstr>Contents</vt:lpstr>
      <vt:lpstr>VON NEUMANN ARCHITECTURE</vt:lpstr>
      <vt:lpstr>DATA REPRESENTATION</vt:lpstr>
      <vt:lpstr>DATA REPRESENTATION</vt:lpstr>
      <vt:lpstr>BASE 2</vt:lpstr>
      <vt:lpstr>Slide 7</vt:lpstr>
      <vt:lpstr>“math facts” for binary math</vt:lpstr>
      <vt:lpstr>Slide 9</vt:lpstr>
      <vt:lpstr>COMPUTER WORD SIZE</vt:lpstr>
      <vt:lpstr>COMPUTER WORD SIZE</vt:lpstr>
      <vt:lpstr>DATA FORMATS</vt:lpstr>
      <vt:lpstr>MSB - LSB</vt:lpstr>
      <vt:lpstr>sign (±) of a number</vt:lpstr>
      <vt:lpstr>e.g.</vt:lpstr>
      <vt:lpstr>Slide 16</vt:lpstr>
      <vt:lpstr>“two’s complement”</vt:lpstr>
      <vt:lpstr>two’s complement of 6</vt:lpstr>
      <vt:lpstr>REAL NUMBER FORMATS</vt:lpstr>
      <vt:lpstr>mantissa and exponent</vt:lpstr>
      <vt:lpstr>Examples</vt:lpstr>
      <vt:lpstr>The IEEE Standard for Floating-Point Arithmetic (IEEE 754)</vt:lpstr>
      <vt:lpstr>exercise</vt:lpstr>
      <vt:lpstr>Slide 24</vt:lpstr>
      <vt:lpstr>example</vt:lpstr>
      <vt:lpstr>Double-precision 64 bit</vt:lpstr>
      <vt:lpstr>32-bit single-precision examples:</vt:lpstr>
      <vt:lpstr>HW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2010-10-24T12:16:16Z</dcterms:created>
  <dcterms:modified xsi:type="dcterms:W3CDTF">2010-10-28T04:54:21Z</dcterms:modified>
</cp:coreProperties>
</file>